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2" r:id="rId3"/>
  </p:sldMasterIdLst>
  <p:notesMasterIdLst>
    <p:notesMasterId r:id="rId53"/>
  </p:notesMasterIdLst>
  <p:sldIdLst>
    <p:sldId id="385" r:id="rId4"/>
    <p:sldId id="566" r:id="rId5"/>
    <p:sldId id="567" r:id="rId6"/>
    <p:sldId id="568" r:id="rId7"/>
    <p:sldId id="569" r:id="rId8"/>
    <p:sldId id="570" r:id="rId9"/>
    <p:sldId id="571" r:id="rId10"/>
    <p:sldId id="595" r:id="rId11"/>
    <p:sldId id="596" r:id="rId12"/>
    <p:sldId id="597" r:id="rId13"/>
    <p:sldId id="598" r:id="rId14"/>
    <p:sldId id="599" r:id="rId15"/>
    <p:sldId id="602" r:id="rId16"/>
    <p:sldId id="600" r:id="rId17"/>
    <p:sldId id="603" r:id="rId18"/>
    <p:sldId id="604" r:id="rId19"/>
    <p:sldId id="605" r:id="rId20"/>
    <p:sldId id="606" r:id="rId21"/>
    <p:sldId id="607" r:id="rId22"/>
    <p:sldId id="572" r:id="rId23"/>
    <p:sldId id="573" r:id="rId24"/>
    <p:sldId id="608" r:id="rId25"/>
    <p:sldId id="609" r:id="rId26"/>
    <p:sldId id="610" r:id="rId27"/>
    <p:sldId id="574" r:id="rId28"/>
    <p:sldId id="575" r:id="rId29"/>
    <p:sldId id="576" r:id="rId30"/>
    <p:sldId id="577" r:id="rId31"/>
    <p:sldId id="611" r:id="rId32"/>
    <p:sldId id="612" r:id="rId33"/>
    <p:sldId id="578" r:id="rId34"/>
    <p:sldId id="579" r:id="rId35"/>
    <p:sldId id="613" r:id="rId36"/>
    <p:sldId id="614" r:id="rId37"/>
    <p:sldId id="615" r:id="rId38"/>
    <p:sldId id="616" r:id="rId39"/>
    <p:sldId id="617" r:id="rId40"/>
    <p:sldId id="580" r:id="rId41"/>
    <p:sldId id="581" r:id="rId42"/>
    <p:sldId id="582" r:id="rId43"/>
    <p:sldId id="583" r:id="rId44"/>
    <p:sldId id="584" r:id="rId45"/>
    <p:sldId id="585" r:id="rId46"/>
    <p:sldId id="586" r:id="rId47"/>
    <p:sldId id="587" r:id="rId48"/>
    <p:sldId id="588" r:id="rId49"/>
    <p:sldId id="589" r:id="rId50"/>
    <p:sldId id="618" r:id="rId51"/>
    <p:sldId id="61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郭 星刚" initials="郭" lastIdx="1" clrIdx="0">
    <p:extLst>
      <p:ext uri="{19B8F6BF-5375-455C-9EA6-DF929625EA0E}">
        <p15:presenceInfo xmlns:p15="http://schemas.microsoft.com/office/powerpoint/2012/main" userId="7c1f9ab2baca5e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9"/>
  </p:normalViewPr>
  <p:slideViewPr>
    <p:cSldViewPr snapToGrid="0" snapToObjects="1">
      <p:cViewPr varScale="1">
        <p:scale>
          <a:sx n="78" d="100"/>
          <a:sy n="78" d="100"/>
        </p:scale>
        <p:origin x="45"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E11FC-94B2-7241-A6ED-DD3F423C851B}" type="datetimeFigureOut">
              <a:rPr lang="en-US" smtClean="0"/>
              <a:t>11/14/2019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BB1A4-70F4-9245-A5E8-934AF118E09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a:t>同学们好！我叫袁春，来自清华大学深圳研究生院，欢迎来到统计学习方法的课堂。</a:t>
            </a:r>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AE046D-5176-4C1C-AD60-7E8589A0FE6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70539B7-2B43-244A-A6C3-E41CF1E1E521}" type="datetimeFigureOut">
              <a:rPr lang="en-US" smtClean="0"/>
              <a:t>11/14/2019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70539B7-2B43-244A-A6C3-E41CF1E1E521}" type="datetimeFigureOut">
              <a:rPr lang="en-US" smtClean="0"/>
              <a:t>11/14/2019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70539B7-2B43-244A-A6C3-E41CF1E1E521}" type="datetimeFigureOut">
              <a:rPr lang="en-US" smtClean="0"/>
              <a:t>11/14/2019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AEB75-144E-416E-9AF9-052B620BE1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A1A113-9B58-4771-9186-38DE8C1321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AF395D8-C799-45AF-BF73-5CC79DD634BA}"/>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5" name="页脚占位符 4">
            <a:extLst>
              <a:ext uri="{FF2B5EF4-FFF2-40B4-BE49-F238E27FC236}">
                <a16:creationId xmlns:a16="http://schemas.microsoft.com/office/drawing/2014/main" id="{710682CB-4709-444D-B77C-00AA32D260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8A0DD6-A556-4086-ABF0-C55671684A21}"/>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2508937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9A372-A2C3-4078-B5FD-BFE21F2A1E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211E11-B754-4ACE-B29F-4218EA4952E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918D9CB-425E-4915-9E80-897FC0096DC8}"/>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5" name="页脚占位符 4">
            <a:extLst>
              <a:ext uri="{FF2B5EF4-FFF2-40B4-BE49-F238E27FC236}">
                <a16:creationId xmlns:a16="http://schemas.microsoft.com/office/drawing/2014/main" id="{7266D3FC-6D62-42E2-BB98-10FEAD63EE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962292-CBFA-49EE-973C-05816F0A7876}"/>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1620134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6E178-5EA3-4339-91D7-C159DD9CC7E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594B42-65C0-4542-A065-2113F23FCD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9BA2D3A-D0BD-4C3A-ACD5-92B6FE18DDB7}"/>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5" name="页脚占位符 4">
            <a:extLst>
              <a:ext uri="{FF2B5EF4-FFF2-40B4-BE49-F238E27FC236}">
                <a16:creationId xmlns:a16="http://schemas.microsoft.com/office/drawing/2014/main" id="{2F3B225C-1463-45C7-9597-712C63B0A0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A346D0-DEB7-42F3-A4A7-34C53669449C}"/>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475625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13431-E421-4480-A1E1-4EE17E34B7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B74BF14-738B-4E75-B6D1-900CB96E251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6C43847-9810-44B9-ADAF-B4A19A75930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A2388B4-5A78-4296-939E-9827FD43B887}"/>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6" name="页脚占位符 5">
            <a:extLst>
              <a:ext uri="{FF2B5EF4-FFF2-40B4-BE49-F238E27FC236}">
                <a16:creationId xmlns:a16="http://schemas.microsoft.com/office/drawing/2014/main" id="{3DF73DA8-A286-4E12-A749-B6CDB8EECB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3DC24E-79CD-42FF-8D1F-3378492A7E5B}"/>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1113218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3F301-939C-4954-981C-066F23C4570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08B236-586F-4A60-999D-9FF842DC30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703BA0C-85D3-4628-899C-46DA1524D0C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8C19EDC-AB8B-4AEB-80D3-2C1AF1736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7D013C9-5B37-4C9D-AD51-AB2B527998C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7D8F22D-7257-4E17-9145-8247D3E828FE}"/>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8" name="页脚占位符 7">
            <a:extLst>
              <a:ext uri="{FF2B5EF4-FFF2-40B4-BE49-F238E27FC236}">
                <a16:creationId xmlns:a16="http://schemas.microsoft.com/office/drawing/2014/main" id="{3CF6F199-F8EF-48E3-97B9-3383E66724D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B1C61C0-E699-40F5-BE4E-7393CFE63F8E}"/>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77144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9B49F-D835-47FE-8849-19716A4C73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9144E6B-7840-48EA-9494-D19E8BE87C92}"/>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4" name="页脚占位符 3">
            <a:extLst>
              <a:ext uri="{FF2B5EF4-FFF2-40B4-BE49-F238E27FC236}">
                <a16:creationId xmlns:a16="http://schemas.microsoft.com/office/drawing/2014/main" id="{7C377A3E-0BCA-4F2E-AB7C-27984EA3B0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B11CFD4-0335-4F58-8A28-7886BBEE3D9A}"/>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3362689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50C614-AC80-4CEE-B4D8-2792D611BA22}"/>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3" name="页脚占位符 2">
            <a:extLst>
              <a:ext uri="{FF2B5EF4-FFF2-40B4-BE49-F238E27FC236}">
                <a16:creationId xmlns:a16="http://schemas.microsoft.com/office/drawing/2014/main" id="{267CE54F-E350-4E75-A286-0976B8CA613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EFE696-7805-4523-A378-8A6E4685DB5E}"/>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2254602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BF606-6CCF-468C-81CC-3622F98B6D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0F3A507-D3F0-44FD-99EB-764D3CA5C2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DA8CEF1-AD4A-4F4E-BF79-A69C7CEF4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060304F-E1F0-4F24-A123-C7057376F48C}"/>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6" name="页脚占位符 5">
            <a:extLst>
              <a:ext uri="{FF2B5EF4-FFF2-40B4-BE49-F238E27FC236}">
                <a16:creationId xmlns:a16="http://schemas.microsoft.com/office/drawing/2014/main" id="{9924E66B-A11C-45C2-9AD9-BE800847EA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7A7357-6649-41B7-8AB8-904B8D04BE72}"/>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61525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385" y="1073150"/>
            <a:ext cx="10515600" cy="1325563"/>
          </a:xfrm>
        </p:spPr>
        <p:txBody>
          <a:bodyPr/>
          <a:lstStyle/>
          <a:p>
            <a:r>
              <a:rPr lang="en-GB"/>
              <a:t>Click to edit Master title style</a:t>
            </a:r>
            <a:endParaRPr lang="en-US"/>
          </a:p>
        </p:txBody>
      </p:sp>
      <p:sp>
        <p:nvSpPr>
          <p:cNvPr id="3" name="Content Placeholder 2"/>
          <p:cNvSpPr>
            <a:spLocks noGrp="1"/>
          </p:cNvSpPr>
          <p:nvPr>
            <p:ph idx="1"/>
          </p:nvPr>
        </p:nvSpPr>
        <p:spPr>
          <a:xfrm>
            <a:off x="838200" y="2283619"/>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70539B7-2B43-244A-A6C3-E41CF1E1E521}" type="datetimeFigureOut">
              <a:rPr lang="en-US" smtClean="0"/>
              <a:t>11/14/2019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14C41-2B25-47A9-BF08-15EC0B2D3B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26A2413-3270-42D1-845A-4B81471D6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B4DF183-4B22-4924-9775-106D83CC04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0B74A91-B94D-4D6B-A214-D54664865909}"/>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6" name="页脚占位符 5">
            <a:extLst>
              <a:ext uri="{FF2B5EF4-FFF2-40B4-BE49-F238E27FC236}">
                <a16:creationId xmlns:a16="http://schemas.microsoft.com/office/drawing/2014/main" id="{524EA6A0-EA38-4D13-A38E-5C2C4A433F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8439E7-B165-456B-BBDE-04ACE8AC4EB7}"/>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659304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6700E-CD6C-46A1-961E-389D8984A7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CFA11A-2F62-427E-BA64-F28E752EEEA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493E961-A9B4-4E60-BC87-947864A23353}"/>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5" name="页脚占位符 4">
            <a:extLst>
              <a:ext uri="{FF2B5EF4-FFF2-40B4-BE49-F238E27FC236}">
                <a16:creationId xmlns:a16="http://schemas.microsoft.com/office/drawing/2014/main" id="{1AF21112-4F33-4E3F-BC91-5BBB26E402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E53262-96C0-4FBE-BE0D-811E396FBEFF}"/>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4148100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ADBCC0-6642-4814-B49F-48C89268719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B474FD5-3799-4EA2-8267-A41F5C2A3AA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1B67B6-A3AF-4D3C-87A7-216F097E8DC6}"/>
              </a:ext>
            </a:extLst>
          </p:cNvPr>
          <p:cNvSpPr>
            <a:spLocks noGrp="1"/>
          </p:cNvSpPr>
          <p:nvPr>
            <p:ph type="dt" sz="half" idx="10"/>
          </p:nvPr>
        </p:nvSpPr>
        <p:spPr/>
        <p:txBody>
          <a:bodyPr/>
          <a:lstStyle/>
          <a:p>
            <a:fld id="{BC4FE157-690F-48CC-8F4A-8A15CCDF6AE7}" type="datetimeFigureOut">
              <a:rPr lang="zh-CN" altLang="en-US" smtClean="0"/>
              <a:t>2019/11/14</a:t>
            </a:fld>
            <a:endParaRPr lang="zh-CN" altLang="en-US"/>
          </a:p>
        </p:txBody>
      </p:sp>
      <p:sp>
        <p:nvSpPr>
          <p:cNvPr id="5" name="页脚占位符 4">
            <a:extLst>
              <a:ext uri="{FF2B5EF4-FFF2-40B4-BE49-F238E27FC236}">
                <a16:creationId xmlns:a16="http://schemas.microsoft.com/office/drawing/2014/main" id="{5E3CB60B-9701-4633-A642-D12DEED54F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4EBCDE-A8E5-48A4-AE6C-3425DED8334B}"/>
              </a:ext>
            </a:extLst>
          </p:cNvPr>
          <p:cNvSpPr>
            <a:spLocks noGrp="1"/>
          </p:cNvSpPr>
          <p:nvPr>
            <p:ph type="sldNum" sz="quarter" idx="12"/>
          </p:nvPr>
        </p:nvSpPr>
        <p:spPr/>
        <p:txBody>
          <a:body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1859205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530" y="6471195"/>
            <a:ext cx="12193057" cy="405945"/>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962027"/>
            <a:ext cx="12192001" cy="3187055"/>
          </a:xfrm>
          <a:prstGeom prst="rect">
            <a:avLst/>
          </a:prstGeom>
        </p:spPr>
      </p:pic>
      <p:pic>
        <p:nvPicPr>
          <p:cNvPr id="8194" name="Picture 2" descr="index_01"/>
          <p:cNvPicPr>
            <a:picLocks noChangeAspect="1" noChangeArrowheads="1"/>
          </p:cNvPicPr>
          <p:nvPr/>
        </p:nvPicPr>
        <p:blipFill>
          <a:blip r:embed="rId4" cstate="print"/>
          <a:srcRect l="9329" t="17384"/>
          <a:stretch>
            <a:fillRect/>
          </a:stretch>
        </p:blipFill>
        <p:spPr bwMode="auto">
          <a:xfrm>
            <a:off x="334435" y="188913"/>
            <a:ext cx="4897967" cy="773112"/>
          </a:xfrm>
          <a:prstGeom prst="rect">
            <a:avLst/>
          </a:prstGeom>
          <a:noFill/>
        </p:spPr>
      </p:pic>
      <p:sp>
        <p:nvSpPr>
          <p:cNvPr id="8196" name="Rectangle 4"/>
          <p:cNvSpPr>
            <a:spLocks noGrp="1" noChangeArrowheads="1"/>
          </p:cNvSpPr>
          <p:nvPr>
            <p:ph type="subTitle" sz="quarter" idx="1" hasCustomPrompt="1"/>
          </p:nvPr>
        </p:nvSpPr>
        <p:spPr>
          <a:xfrm>
            <a:off x="1967541" y="1721929"/>
            <a:ext cx="7421208" cy="1069975"/>
          </a:xfrm>
        </p:spPr>
        <p:txBody>
          <a:bodyPr lIns="180000" tIns="108000" rIns="144000"/>
          <a:lstStyle>
            <a:lvl1pPr marL="0" indent="0" algn="ctr">
              <a:lnSpc>
                <a:spcPct val="100000"/>
              </a:lnSpc>
              <a:spcBef>
                <a:spcPct val="0"/>
              </a:spcBef>
              <a:buClrTx/>
              <a:buFontTx/>
              <a:buNone/>
              <a:defRPr sz="3200" b="1">
                <a:solidFill>
                  <a:schemeClr val="bg1"/>
                </a:solidFill>
              </a:defRPr>
            </a:lvl1pPr>
          </a:lstStyle>
          <a:p>
            <a:r>
              <a:rPr lang="zh-CN" altLang="en-US" dirty="0"/>
              <a:t>单击此处请编辑本汇报所使用的标题</a:t>
            </a:r>
            <a:endParaRPr lang="fr-FR" dirty="0"/>
          </a:p>
        </p:txBody>
      </p:sp>
      <p:sp>
        <p:nvSpPr>
          <p:cNvPr id="8199" name="Rectangle 7"/>
          <p:cNvSpPr>
            <a:spLocks noGrp="1" noChangeArrowheads="1"/>
          </p:cNvSpPr>
          <p:nvPr>
            <p:ph type="ftr" sz="quarter" idx="3"/>
          </p:nvPr>
        </p:nvSpPr>
        <p:spPr>
          <a:xfrm>
            <a:off x="2256368" y="6527323"/>
            <a:ext cx="5952067" cy="293687"/>
          </a:xfrm>
        </p:spPr>
        <p:txBody>
          <a:bodyPr/>
          <a:lstStyle>
            <a:lvl1pPr algn="ctr">
              <a:defRPr>
                <a:solidFill>
                  <a:schemeClr val="bg1"/>
                </a:solidFill>
              </a:defRPr>
            </a:lvl1pPr>
          </a:lstStyle>
          <a:p>
            <a:r>
              <a:rPr lang="en-GB" altLang="en-US" dirty="0"/>
              <a:t>© </a:t>
            </a:r>
            <a:r>
              <a:rPr lang="en-GB" altLang="zh-CN" dirty="0"/>
              <a:t>2017</a:t>
            </a:r>
            <a:r>
              <a:rPr lang="en-GB" altLang="en-US" dirty="0"/>
              <a:t> </a:t>
            </a:r>
            <a:r>
              <a:rPr lang="en-GB" altLang="zh-CN" dirty="0"/>
              <a:t>BUPT DSSC</a:t>
            </a:r>
            <a:endParaRPr lang="en-US" altLang="zh-CN" dirty="0"/>
          </a:p>
        </p:txBody>
      </p:sp>
      <p:sp>
        <p:nvSpPr>
          <p:cNvPr id="14" name="Rectangle 5"/>
          <p:cNvSpPr>
            <a:spLocks noGrp="1" noChangeArrowheads="1"/>
          </p:cNvSpPr>
          <p:nvPr>
            <p:ph type="ctrTitle" sz="quarter" hasCustomPrompt="1"/>
          </p:nvPr>
        </p:nvSpPr>
        <p:spPr>
          <a:xfrm>
            <a:off x="1512357" y="4412118"/>
            <a:ext cx="9167283" cy="1342584"/>
          </a:xfrm>
        </p:spPr>
        <p:txBody>
          <a:bodyPr lIns="360000" tIns="360000" rIns="360000" bIns="360000">
            <a:spAutoFit/>
          </a:bodyPr>
          <a:lstStyle>
            <a:lvl1pPr algn="ctr">
              <a:lnSpc>
                <a:spcPct val="100000"/>
              </a:lnSpc>
              <a:defRPr sz="2000" b="0">
                <a:solidFill>
                  <a:schemeClr val="tx1"/>
                </a:solidFill>
              </a:defRPr>
            </a:lvl1pPr>
          </a:lstStyle>
          <a:p>
            <a:r>
              <a:rPr lang="zh-CN" altLang="en-US" dirty="0"/>
              <a:t>请在这里编辑汇报人</a:t>
            </a:r>
            <a:br>
              <a:rPr lang="en-US" altLang="zh-CN" dirty="0"/>
            </a:br>
            <a:r>
              <a:rPr lang="zh-CN" altLang="en-US" dirty="0"/>
              <a:t>日期</a:t>
            </a:r>
            <a:endParaRPr lang="fr-FR" dirty="0"/>
          </a:p>
        </p:txBody>
      </p:sp>
    </p:spTree>
    <p:extLst>
      <p:ext uri="{BB962C8B-B14F-4D97-AF65-F5344CB8AC3E}">
        <p14:creationId xmlns:p14="http://schemas.microsoft.com/office/powerpoint/2010/main" val="2507063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marL="457200" indent="-457200">
              <a:buClr>
                <a:schemeClr val="tx1">
                  <a:lumMod val="20000"/>
                  <a:lumOff val="80000"/>
                </a:schemeClr>
              </a:buClr>
              <a:buFont typeface="Arial" panose="020B0604020202020204" pitchFamily="34" charset="0"/>
              <a:buChar char="•"/>
              <a:defRPr/>
            </a:lvl1pPr>
            <a:lvl2pPr>
              <a:buClr>
                <a:schemeClr val="bg2">
                  <a:lumMod val="20000"/>
                  <a:lumOff val="80000"/>
                </a:schemeClr>
              </a:buClr>
              <a:defRPr/>
            </a:lvl2pPr>
            <a:lvl3pPr>
              <a:buClr>
                <a:schemeClr val="bg2">
                  <a:lumMod val="20000"/>
                  <a:lumOff val="80000"/>
                </a:schemeClr>
              </a:buClr>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页脚占位符 3"/>
          <p:cNvSpPr>
            <a:spLocks noGrp="1"/>
          </p:cNvSpPr>
          <p:nvPr>
            <p:ph type="ftr" sz="quarter" idx="10"/>
          </p:nvPr>
        </p:nvSpPr>
        <p:spPr>
          <a:xfrm>
            <a:off x="2639485" y="6564316"/>
            <a:ext cx="6528857"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19094668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2" y="6471196"/>
            <a:ext cx="12192000" cy="423828"/>
          </a:xfrm>
          <a:prstGeom prst="rect">
            <a:avLst/>
          </a:prstGeom>
        </p:spPr>
      </p:pic>
      <p:pic>
        <p:nvPicPr>
          <p:cNvPr id="2" name="图片 1"/>
          <p:cNvPicPr>
            <a:picLocks noChangeAspect="1"/>
          </p:cNvPicPr>
          <p:nvPr userDrawn="1"/>
        </p:nvPicPr>
        <p:blipFill>
          <a:blip r:embed="rId3"/>
          <a:stretch>
            <a:fillRect/>
          </a:stretch>
        </p:blipFill>
        <p:spPr>
          <a:xfrm>
            <a:off x="2" y="957010"/>
            <a:ext cx="12193057" cy="3188484"/>
          </a:xfrm>
          <a:prstGeom prst="rect">
            <a:avLst/>
          </a:prstGeom>
        </p:spPr>
      </p:pic>
      <p:pic>
        <p:nvPicPr>
          <p:cNvPr id="8194" name="Picture 2" descr="index_01"/>
          <p:cNvPicPr>
            <a:picLocks noChangeAspect="1" noChangeArrowheads="1"/>
          </p:cNvPicPr>
          <p:nvPr/>
        </p:nvPicPr>
        <p:blipFill>
          <a:blip r:embed="rId4" cstate="print"/>
          <a:srcRect l="9329" t="17384"/>
          <a:stretch>
            <a:fillRect/>
          </a:stretch>
        </p:blipFill>
        <p:spPr bwMode="auto">
          <a:xfrm>
            <a:off x="334435" y="188913"/>
            <a:ext cx="4897967" cy="773112"/>
          </a:xfrm>
          <a:prstGeom prst="rect">
            <a:avLst/>
          </a:prstGeom>
          <a:noFill/>
        </p:spPr>
      </p:pic>
      <p:sp>
        <p:nvSpPr>
          <p:cNvPr id="8197" name="Rectangle 5"/>
          <p:cNvSpPr>
            <a:spLocks noGrp="1" noChangeArrowheads="1"/>
          </p:cNvSpPr>
          <p:nvPr>
            <p:ph type="ctrTitle" sz="quarter" hasCustomPrompt="1"/>
          </p:nvPr>
        </p:nvSpPr>
        <p:spPr>
          <a:xfrm>
            <a:off x="1486960" y="4476419"/>
            <a:ext cx="9167283" cy="1219474"/>
          </a:xfrm>
        </p:spPr>
        <p:txBody>
          <a:bodyPr lIns="360000" tIns="360000" rIns="360000" bIns="360000">
            <a:spAutoFit/>
          </a:bodyPr>
          <a:lstStyle>
            <a:lvl1pPr algn="ctr">
              <a:lnSpc>
                <a:spcPct val="100000"/>
              </a:lnSpc>
              <a:defRPr i="1" baseline="0">
                <a:solidFill>
                  <a:schemeClr val="tx1"/>
                </a:solidFill>
              </a:defRPr>
            </a:lvl1pPr>
          </a:lstStyle>
          <a:p>
            <a:r>
              <a:rPr lang="fr-FR" dirty="0"/>
              <a:t>THANK YOU!</a:t>
            </a:r>
          </a:p>
        </p:txBody>
      </p:sp>
      <p:sp>
        <p:nvSpPr>
          <p:cNvPr id="8199" name="Rectangle 7"/>
          <p:cNvSpPr>
            <a:spLocks noGrp="1" noChangeArrowheads="1"/>
          </p:cNvSpPr>
          <p:nvPr>
            <p:ph type="ftr" sz="quarter" idx="3"/>
          </p:nvPr>
        </p:nvSpPr>
        <p:spPr>
          <a:xfrm>
            <a:off x="2783417" y="6536267"/>
            <a:ext cx="5952067" cy="293687"/>
          </a:xfrm>
        </p:spPr>
        <p:txBody>
          <a:bodyPr/>
          <a:lstStyle>
            <a:lvl1pPr algn="ctr">
              <a:defRPr>
                <a:solidFill>
                  <a:schemeClr val="bg1"/>
                </a:solidFill>
              </a:defRPr>
            </a:lvl1pPr>
          </a:lstStyle>
          <a:p>
            <a:r>
              <a:rPr lang="en-GB" altLang="en-US" dirty="0"/>
              <a:t>© </a:t>
            </a:r>
            <a:r>
              <a:rPr lang="en-GB" altLang="zh-CN" dirty="0"/>
              <a:t>2017</a:t>
            </a:r>
            <a:r>
              <a:rPr lang="en-GB" altLang="en-US" dirty="0"/>
              <a:t> </a:t>
            </a:r>
            <a:r>
              <a:rPr lang="en-GB" altLang="zh-CN" dirty="0"/>
              <a:t>BUPT DSSC</a:t>
            </a:r>
            <a:endParaRPr lang="en-US" altLang="zh-CN" dirty="0"/>
          </a:p>
        </p:txBody>
      </p:sp>
      <p:sp>
        <p:nvSpPr>
          <p:cNvPr id="11" name="Rectangle 4"/>
          <p:cNvSpPr>
            <a:spLocks noGrp="1" noChangeArrowheads="1"/>
          </p:cNvSpPr>
          <p:nvPr>
            <p:ph type="subTitle" sz="quarter" idx="1" hasCustomPrompt="1"/>
          </p:nvPr>
        </p:nvSpPr>
        <p:spPr>
          <a:xfrm>
            <a:off x="1967541" y="1721929"/>
            <a:ext cx="7421208" cy="1069975"/>
          </a:xfrm>
        </p:spPr>
        <p:txBody>
          <a:bodyPr lIns="180000" tIns="108000" rIns="144000"/>
          <a:lstStyle>
            <a:lvl1pPr marL="0" indent="0" algn="ctr">
              <a:lnSpc>
                <a:spcPct val="100000"/>
              </a:lnSpc>
              <a:spcBef>
                <a:spcPct val="0"/>
              </a:spcBef>
              <a:buClrTx/>
              <a:buFontTx/>
              <a:buNone/>
              <a:defRPr sz="3200" b="1">
                <a:solidFill>
                  <a:schemeClr val="bg1"/>
                </a:solidFill>
              </a:defRPr>
            </a:lvl1pPr>
          </a:lstStyle>
          <a:p>
            <a:r>
              <a:rPr lang="zh-CN" altLang="en-US" dirty="0"/>
              <a:t>单击此处请编辑结束语或重现标题</a:t>
            </a:r>
            <a:endParaRPr lang="fr-FR" dirty="0"/>
          </a:p>
        </p:txBody>
      </p:sp>
    </p:spTree>
    <p:extLst>
      <p:ext uri="{BB962C8B-B14F-4D97-AF65-F5344CB8AC3E}">
        <p14:creationId xmlns:p14="http://schemas.microsoft.com/office/powerpoint/2010/main" val="80103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页脚占位符 3"/>
          <p:cNvSpPr>
            <a:spLocks noGrp="1"/>
          </p:cNvSpPr>
          <p:nvPr>
            <p:ph type="ftr" sz="quarter" idx="10"/>
          </p:nvPr>
        </p:nvSpPr>
        <p:spPr>
          <a:xfrm>
            <a:off x="2639485" y="6564316"/>
            <a:ext cx="6528857"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1642940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63600" y="1409700"/>
            <a:ext cx="5461000" cy="4856163"/>
          </a:xfrm>
        </p:spPr>
        <p:txBody>
          <a:bodyPr/>
          <a:lstStyle>
            <a:lvl1pPr marL="287338" indent="-287338">
              <a:buClr>
                <a:schemeClr val="bg2">
                  <a:lumMod val="20000"/>
                  <a:lumOff val="80000"/>
                </a:schemeClr>
              </a:buClr>
              <a:buFont typeface="Wingdings" panose="05000000000000000000" pitchFamily="2" charset="2"/>
              <a:buChar char="l"/>
              <a:defRPr sz="2800"/>
            </a:lvl1pPr>
            <a:lvl2pPr>
              <a:buClr>
                <a:schemeClr val="bg2">
                  <a:lumMod val="20000"/>
                  <a:lumOff val="80000"/>
                </a:schemeClr>
              </a:buClr>
              <a:defRPr sz="2400"/>
            </a:lvl2pPr>
            <a:lvl3pPr>
              <a:buClr>
                <a:schemeClr val="bg2">
                  <a:lumMod val="20000"/>
                  <a:lumOff val="80000"/>
                </a:schemeClr>
              </a:buCl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527800" y="1409700"/>
            <a:ext cx="5461000" cy="4856163"/>
          </a:xfrm>
        </p:spPr>
        <p:txBody>
          <a:bodyPr/>
          <a:lstStyle>
            <a:lvl1pPr marL="287338" indent="-287338">
              <a:buClr>
                <a:schemeClr val="bg2">
                  <a:lumMod val="20000"/>
                  <a:lumOff val="80000"/>
                </a:schemeClr>
              </a:buClr>
              <a:buFont typeface="Wingdings" panose="05000000000000000000" pitchFamily="2" charset="2"/>
              <a:buChar char="l"/>
              <a:defRPr sz="2800"/>
            </a:lvl1pPr>
            <a:lvl2pPr>
              <a:buClr>
                <a:schemeClr val="bg2">
                  <a:lumMod val="20000"/>
                  <a:lumOff val="80000"/>
                </a:schemeClr>
              </a:buClr>
              <a:defRPr sz="2400"/>
            </a:lvl2pPr>
            <a:lvl3pPr>
              <a:buClr>
                <a:schemeClr val="bg2">
                  <a:lumMod val="20000"/>
                  <a:lumOff val="80000"/>
                </a:schemeClr>
              </a:buCl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3"/>
          <p:cNvSpPr>
            <a:spLocks noGrp="1"/>
          </p:cNvSpPr>
          <p:nvPr>
            <p:ph type="ftr" sz="quarter" idx="10"/>
          </p:nvPr>
        </p:nvSpPr>
        <p:spPr>
          <a:xfrm>
            <a:off x="2639485" y="6564316"/>
            <a:ext cx="6528857"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34247000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marL="287338" indent="-287338">
              <a:buClr>
                <a:schemeClr val="bg2">
                  <a:lumMod val="20000"/>
                  <a:lumOff val="80000"/>
                </a:schemeClr>
              </a:buClr>
              <a:buFont typeface="Wingdings" panose="05000000000000000000" pitchFamily="2" charset="2"/>
              <a:buChar char="l"/>
              <a:defRPr sz="2400"/>
            </a:lvl1pPr>
            <a:lvl2pPr>
              <a:buClr>
                <a:schemeClr val="bg2">
                  <a:lumMod val="20000"/>
                  <a:lumOff val="80000"/>
                </a:schemeClr>
              </a:buClr>
              <a:defRPr sz="2000"/>
            </a:lvl2pPr>
            <a:lvl3pPr>
              <a:buClr>
                <a:schemeClr val="bg2">
                  <a:lumMod val="20000"/>
                  <a:lumOff val="80000"/>
                </a:schemeClr>
              </a:buCl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marL="342900" indent="-342900">
              <a:buClr>
                <a:schemeClr val="bg2">
                  <a:lumMod val="20000"/>
                  <a:lumOff val="80000"/>
                </a:schemeClr>
              </a:buClr>
              <a:buFont typeface="Wingdings" panose="05000000000000000000" pitchFamily="2" charset="2"/>
              <a:buChar char="l"/>
              <a:defRPr sz="2400"/>
            </a:lvl1pPr>
            <a:lvl2pPr>
              <a:buClr>
                <a:schemeClr val="bg2">
                  <a:lumMod val="20000"/>
                  <a:lumOff val="80000"/>
                </a:schemeClr>
              </a:buClr>
              <a:defRPr sz="2000"/>
            </a:lvl2pPr>
            <a:lvl3pPr>
              <a:buClr>
                <a:schemeClr val="bg2">
                  <a:lumMod val="20000"/>
                  <a:lumOff val="80000"/>
                </a:schemeClr>
              </a:buCl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页脚占位符 3"/>
          <p:cNvSpPr>
            <a:spLocks noGrp="1"/>
          </p:cNvSpPr>
          <p:nvPr>
            <p:ph type="ftr" sz="quarter" idx="10"/>
          </p:nvPr>
        </p:nvSpPr>
        <p:spPr>
          <a:xfrm>
            <a:off x="2639485" y="6564316"/>
            <a:ext cx="6528857"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31712158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页脚占位符 3"/>
          <p:cNvSpPr>
            <a:spLocks noGrp="1"/>
          </p:cNvSpPr>
          <p:nvPr>
            <p:ph type="ftr" sz="quarter" idx="10"/>
          </p:nvPr>
        </p:nvSpPr>
        <p:spPr>
          <a:xfrm>
            <a:off x="2639485" y="6564316"/>
            <a:ext cx="6528857"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269196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0539B7-2B43-244A-A6C3-E41CF1E1E521}" type="datetimeFigureOut">
              <a:rPr lang="en-US" smtClean="0"/>
              <a:t>11/14/2019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页脚占位符 3"/>
          <p:cNvSpPr>
            <a:spLocks noGrp="1"/>
          </p:cNvSpPr>
          <p:nvPr>
            <p:ph type="ftr" sz="quarter" idx="10"/>
          </p:nvPr>
        </p:nvSpPr>
        <p:spPr>
          <a:xfrm>
            <a:off x="2639485" y="6564316"/>
            <a:ext cx="6528857"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20458108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页脚占位符 3"/>
          <p:cNvSpPr>
            <a:spLocks noGrp="1"/>
          </p:cNvSpPr>
          <p:nvPr>
            <p:ph type="ftr" sz="quarter" idx="10"/>
          </p:nvPr>
        </p:nvSpPr>
        <p:spPr>
          <a:xfrm>
            <a:off x="2639485" y="6564316"/>
            <a:ext cx="6528857"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3325207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3"/>
          <p:cNvSpPr>
            <a:spLocks noGrp="1"/>
          </p:cNvSpPr>
          <p:nvPr>
            <p:ph type="ftr" sz="quarter" idx="10"/>
          </p:nvPr>
        </p:nvSpPr>
        <p:spPr>
          <a:xfrm>
            <a:off x="2639485" y="6564316"/>
            <a:ext cx="6528857"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16310138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09102" y="3"/>
            <a:ext cx="2815167" cy="62658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63602" y="3"/>
            <a:ext cx="8242300" cy="62658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3"/>
          <p:cNvSpPr>
            <a:spLocks noGrp="1"/>
          </p:cNvSpPr>
          <p:nvPr>
            <p:ph type="ftr" sz="quarter" idx="10"/>
          </p:nvPr>
        </p:nvSpPr>
        <p:spPr>
          <a:xfrm>
            <a:off x="2639485" y="6564316"/>
            <a:ext cx="6528857" cy="293687"/>
          </a:xfrm>
        </p:spPr>
        <p:txBody>
          <a:bodyPr/>
          <a:lstStyle>
            <a:lvl1pPr>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Tree>
    <p:extLst>
      <p:ext uri="{BB962C8B-B14F-4D97-AF65-F5344CB8AC3E}">
        <p14:creationId xmlns:p14="http://schemas.microsoft.com/office/powerpoint/2010/main" val="1826331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r>
              <a:rPr lang="en-GB" altLang="en-US"/>
              <a:t>© </a:t>
            </a:r>
            <a:r>
              <a:rPr lang="en-GB" altLang="zh-CN"/>
              <a:t>2017</a:t>
            </a:r>
            <a:r>
              <a:rPr lang="en-GB" altLang="en-US"/>
              <a:t> </a:t>
            </a:r>
            <a:r>
              <a:rPr lang="en-GB" altLang="zh-CN"/>
              <a:t>BUPT DSSC            </a:t>
            </a:r>
            <a:r>
              <a:rPr lang="zh-CN" altLang="en-GB"/>
              <a:t>北京邮电大学 </a:t>
            </a:r>
            <a:r>
              <a:rPr lang="zh-CN" altLang="en-US"/>
              <a:t>数据科学与服务</a:t>
            </a:r>
            <a:r>
              <a:rPr lang="zh-CN" altLang="en-GB"/>
              <a:t>中心</a:t>
            </a:r>
            <a:endParaRPr lang="zh-CN" altLang="en-US" dirty="0"/>
          </a:p>
        </p:txBody>
      </p:sp>
    </p:spTree>
    <p:extLst>
      <p:ext uri="{BB962C8B-B14F-4D97-AF65-F5344CB8AC3E}">
        <p14:creationId xmlns:p14="http://schemas.microsoft.com/office/powerpoint/2010/main" val="2567202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F70539B7-2B43-244A-A6C3-E41CF1E1E521}" type="datetimeFigureOut">
              <a:rPr lang="en-US" smtClean="0"/>
              <a:t>11/14/2019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70539B7-2B43-244A-A6C3-E41CF1E1E521}" type="datetimeFigureOut">
              <a:rPr lang="en-US" smtClean="0"/>
              <a:t>11/14/2019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70539B7-2B43-244A-A6C3-E41CF1E1E521}" type="datetimeFigureOut">
              <a:rPr lang="en-US" smtClean="0"/>
              <a:t>11/14/2019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539B7-2B43-244A-A6C3-E41CF1E1E521}" type="datetimeFigureOut">
              <a:rPr lang="en-US" smtClean="0"/>
              <a:t>11/14/2019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70539B7-2B43-244A-A6C3-E41CF1E1E521}" type="datetimeFigureOut">
              <a:rPr lang="en-US" smtClean="0"/>
              <a:t>11/14/2019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70539B7-2B43-244A-A6C3-E41CF1E1E521}" type="datetimeFigureOut">
              <a:rPr lang="en-US" smtClean="0"/>
              <a:t>11/14/2019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D3D62-761E-7141-BBCB-2FED45CD893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4.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0539B7-2B43-244A-A6C3-E41CF1E1E521}" type="datetimeFigureOut">
              <a:rPr lang="en-US" smtClean="0"/>
              <a:t>11/14/2019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D3D62-761E-7141-BBCB-2FED45CD8933}" type="slidenum">
              <a:rPr lang="en-US" smtClean="0"/>
              <a:t>‹#›</a:t>
            </a:fld>
            <a:endParaRPr lang="en-US"/>
          </a:p>
        </p:txBody>
      </p:sp>
      <p:pic>
        <p:nvPicPr>
          <p:cNvPr id="8" name="Picture 7"/>
          <p:cNvPicPr>
            <a:picLocks noChangeAspect="1"/>
          </p:cNvPicPr>
          <p:nvPr userDrawn="1"/>
        </p:nvPicPr>
        <p:blipFill>
          <a:blip r:embed="rId13"/>
          <a:stretch>
            <a:fillRect/>
          </a:stretch>
        </p:blipFill>
        <p:spPr>
          <a:xfrm>
            <a:off x="15015" y="0"/>
            <a:ext cx="1216197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F0CDF1E-B2E6-4080-AA43-B096AC8A90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E075492-3BB7-4ABE-959D-89BB91EC0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E814B9-23D6-4238-83E7-AF22F73A91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FE157-690F-48CC-8F4A-8A15CCDF6AE7}" type="datetimeFigureOut">
              <a:rPr lang="zh-CN" altLang="en-US" smtClean="0"/>
              <a:t>2019/11/14</a:t>
            </a:fld>
            <a:endParaRPr lang="zh-CN" altLang="en-US"/>
          </a:p>
        </p:txBody>
      </p:sp>
      <p:sp>
        <p:nvSpPr>
          <p:cNvPr id="5" name="页脚占位符 4">
            <a:extLst>
              <a:ext uri="{FF2B5EF4-FFF2-40B4-BE49-F238E27FC236}">
                <a16:creationId xmlns:a16="http://schemas.microsoft.com/office/drawing/2014/main" id="{AE212ABA-BE81-45E0-B123-243ACE811E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E3B8309-93A0-402D-97EE-5540D85A2E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2B5DC-C398-40BE-A732-46816ED82FA0}" type="slidenum">
              <a:rPr lang="zh-CN" altLang="en-US" smtClean="0"/>
              <a:t>‹#›</a:t>
            </a:fld>
            <a:endParaRPr lang="zh-CN" altLang="en-US"/>
          </a:p>
        </p:txBody>
      </p:sp>
    </p:spTree>
    <p:extLst>
      <p:ext uri="{BB962C8B-B14F-4D97-AF65-F5344CB8AC3E}">
        <p14:creationId xmlns:p14="http://schemas.microsoft.com/office/powerpoint/2010/main" val="1496400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14">
            <a:extLst>
              <a:ext uri="{28A0092B-C50C-407E-A947-70E740481C1C}">
                <a14:useLocalDpi xmlns:a14="http://schemas.microsoft.com/office/drawing/2010/main" val="0"/>
              </a:ext>
            </a:extLst>
          </a:blip>
          <a:srcRect l="8470" r="22631"/>
          <a:stretch/>
        </p:blipFill>
        <p:spPr>
          <a:xfrm>
            <a:off x="3599724" y="0"/>
            <a:ext cx="8592277" cy="1146838"/>
          </a:xfrm>
          <a:prstGeom prst="rect">
            <a:avLst/>
          </a:prstGeom>
        </p:spPr>
      </p:pic>
      <p:pic>
        <p:nvPicPr>
          <p:cNvPr id="5" name="图片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84" y="6528728"/>
            <a:ext cx="12192000" cy="342085"/>
          </a:xfrm>
          <a:prstGeom prst="rect">
            <a:avLst/>
          </a:prstGeom>
        </p:spPr>
      </p:pic>
      <p:sp>
        <p:nvSpPr>
          <p:cNvPr id="7172" name="Rectangle 4"/>
          <p:cNvSpPr>
            <a:spLocks noGrp="1" noChangeArrowheads="1"/>
          </p:cNvSpPr>
          <p:nvPr>
            <p:ph type="title"/>
          </p:nvPr>
        </p:nvSpPr>
        <p:spPr bwMode="auto">
          <a:xfrm>
            <a:off x="3464985" y="120987"/>
            <a:ext cx="8716433" cy="909638"/>
          </a:xfrm>
          <a:prstGeom prst="rect">
            <a:avLst/>
          </a:prstGeom>
          <a:noFill/>
          <a:ln w="9525">
            <a:noFill/>
            <a:miter lim="800000"/>
            <a:headEnd/>
            <a:tailEnd/>
          </a:ln>
          <a:effectLst/>
        </p:spPr>
        <p:txBody>
          <a:bodyPr vert="horz" wrap="square" lIns="180000" tIns="36000" rIns="108000" bIns="36000" numCol="1" anchor="ctr" anchorCtr="0" compatLnSpc="1">
            <a:prstTxWarp prst="textNoShape">
              <a:avLst/>
            </a:prstTxWarp>
          </a:bodyPr>
          <a:lstStyle/>
          <a:p>
            <a:pPr lvl="0"/>
            <a:r>
              <a:rPr lang="fr-FR" dirty="0"/>
              <a:t>Cliquez pour modifier le style du titre du masque</a:t>
            </a:r>
          </a:p>
        </p:txBody>
      </p:sp>
      <p:sp>
        <p:nvSpPr>
          <p:cNvPr id="7173" name="Rectangle 5"/>
          <p:cNvSpPr>
            <a:spLocks noGrp="1" noChangeArrowheads="1"/>
          </p:cNvSpPr>
          <p:nvPr>
            <p:ph type="body" idx="1"/>
          </p:nvPr>
        </p:nvSpPr>
        <p:spPr bwMode="auto">
          <a:xfrm>
            <a:off x="863600" y="1409700"/>
            <a:ext cx="11125200" cy="4856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dirty="0"/>
              <a:t>Premier niveau</a:t>
            </a:r>
          </a:p>
          <a:p>
            <a:pPr lvl="1"/>
            <a:r>
              <a:rPr lang="fr-FR" dirty="0"/>
              <a:t>Deuxième niveau</a:t>
            </a:r>
          </a:p>
          <a:p>
            <a:pPr lvl="2"/>
            <a:r>
              <a:rPr lang="fr-FR" dirty="0"/>
              <a:t>Troisième niveau</a:t>
            </a:r>
          </a:p>
          <a:p>
            <a:pPr lvl="3"/>
            <a:r>
              <a:rPr lang="fr-FR" dirty="0"/>
              <a:t>Quatrième niveau</a:t>
            </a:r>
          </a:p>
        </p:txBody>
      </p:sp>
      <p:sp>
        <p:nvSpPr>
          <p:cNvPr id="7174" name="Rectangle 6"/>
          <p:cNvSpPr>
            <a:spLocks noGrp="1" noChangeArrowheads="1"/>
          </p:cNvSpPr>
          <p:nvPr>
            <p:ph type="ftr" sz="quarter" idx="3"/>
          </p:nvPr>
        </p:nvSpPr>
        <p:spPr bwMode="auto">
          <a:xfrm>
            <a:off x="3599725" y="6553121"/>
            <a:ext cx="5952067" cy="2936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nSpc>
                <a:spcPct val="100000"/>
              </a:lnSpc>
              <a:defRPr sz="1200">
                <a:solidFill>
                  <a:schemeClr val="bg1"/>
                </a:solidFill>
              </a:defRPr>
            </a:lvl1pPr>
          </a:lstStyle>
          <a:p>
            <a:r>
              <a:rPr lang="en-GB" altLang="en-US" dirty="0"/>
              <a:t>© </a:t>
            </a:r>
            <a:r>
              <a:rPr lang="en-GB" altLang="zh-CN" dirty="0"/>
              <a:t>2017</a:t>
            </a:r>
            <a:r>
              <a:rPr lang="en-GB" altLang="en-US" dirty="0"/>
              <a:t> </a:t>
            </a:r>
            <a:r>
              <a:rPr lang="en-GB" altLang="zh-CN" dirty="0"/>
              <a:t>BUPT DSSC            </a:t>
            </a:r>
            <a:r>
              <a:rPr lang="zh-CN" altLang="en-GB" dirty="0"/>
              <a:t>北京邮电大学 </a:t>
            </a:r>
            <a:r>
              <a:rPr lang="zh-CN" altLang="en-US" dirty="0"/>
              <a:t>数据科学与服务</a:t>
            </a:r>
            <a:r>
              <a:rPr lang="zh-CN" altLang="en-GB" dirty="0"/>
              <a:t>中心</a:t>
            </a:r>
            <a:endParaRPr lang="zh-CN" altLang="en-US" dirty="0"/>
          </a:p>
        </p:txBody>
      </p:sp>
      <p:sp>
        <p:nvSpPr>
          <p:cNvPr id="7175" name="Text Box 7"/>
          <p:cNvSpPr txBox="1">
            <a:spLocks noChangeArrowheads="1"/>
          </p:cNvSpPr>
          <p:nvPr/>
        </p:nvSpPr>
        <p:spPr bwMode="auto">
          <a:xfrm>
            <a:off x="7823200" y="6591300"/>
            <a:ext cx="4368800" cy="273050"/>
          </a:xfrm>
          <a:prstGeom prst="rect">
            <a:avLst/>
          </a:prstGeom>
          <a:noFill/>
          <a:ln w="19050">
            <a:noFill/>
            <a:miter lim="800000"/>
            <a:headEnd/>
            <a:tailEnd/>
          </a:ln>
          <a:effectLst/>
        </p:spPr>
        <p:txBody>
          <a:bodyPr lIns="180000" rIns="180000" anchor="ctr">
            <a:spAutoFit/>
          </a:bodyPr>
          <a:lstStyle/>
          <a:p>
            <a:pPr algn="r">
              <a:lnSpc>
                <a:spcPct val="85000"/>
              </a:lnSpc>
            </a:pPr>
            <a:fld id="{9C43F2B4-9A52-4B48-A19E-9C433C9A294B}" type="slidenum">
              <a:rPr lang="en-GB" altLang="en-US" sz="1400">
                <a:solidFill>
                  <a:schemeClr val="bg1"/>
                </a:solidFill>
              </a:rPr>
              <a:pPr algn="r">
                <a:lnSpc>
                  <a:spcPct val="85000"/>
                </a:lnSpc>
              </a:pPr>
              <a:t>‹#›</a:t>
            </a:fld>
            <a:endParaRPr lang="en-US" altLang="zh-CN" sz="1400" dirty="0">
              <a:solidFill>
                <a:schemeClr val="bg1"/>
              </a:solidFill>
            </a:endParaRPr>
          </a:p>
        </p:txBody>
      </p:sp>
      <p:sp>
        <p:nvSpPr>
          <p:cNvPr id="7176" name="AutoShape 8"/>
          <p:cNvSpPr>
            <a:spLocks noChangeArrowheads="1"/>
          </p:cNvSpPr>
          <p:nvPr/>
        </p:nvSpPr>
        <p:spPr bwMode="auto">
          <a:xfrm>
            <a:off x="3010627" y="16803"/>
            <a:ext cx="1069151" cy="1118013"/>
          </a:xfrm>
          <a:prstGeom prst="flowChartDelay">
            <a:avLst/>
          </a:prstGeom>
          <a:solidFill>
            <a:schemeClr val="bg1"/>
          </a:solidFill>
          <a:ln w="19050">
            <a:solidFill>
              <a:schemeClr val="bg1"/>
            </a:solidFill>
            <a:miter lim="800000"/>
            <a:headEnd/>
            <a:tailEnd/>
          </a:ln>
          <a:effectLst/>
        </p:spPr>
        <p:txBody>
          <a:bodyPr wrap="none" anchor="ctr"/>
          <a:lstStyle/>
          <a:p>
            <a:endParaRPr lang="zh-CN" altLang="en-US" sz="3600"/>
          </a:p>
        </p:txBody>
      </p:sp>
      <p:pic>
        <p:nvPicPr>
          <p:cNvPr id="7177" name="Picture 9" descr="index_01"/>
          <p:cNvPicPr>
            <a:picLocks noChangeAspect="1" noChangeArrowheads="1"/>
          </p:cNvPicPr>
          <p:nvPr/>
        </p:nvPicPr>
        <p:blipFill>
          <a:blip r:embed="rId16" cstate="print"/>
          <a:srcRect l="9329" t="17384"/>
          <a:stretch>
            <a:fillRect/>
          </a:stretch>
        </p:blipFill>
        <p:spPr bwMode="auto">
          <a:xfrm>
            <a:off x="383119" y="260350"/>
            <a:ext cx="3312583" cy="522288"/>
          </a:xfrm>
          <a:prstGeom prst="rect">
            <a:avLst/>
          </a:prstGeom>
          <a:noFill/>
        </p:spPr>
      </p:pic>
    </p:spTree>
    <p:extLst>
      <p:ext uri="{BB962C8B-B14F-4D97-AF65-F5344CB8AC3E}">
        <p14:creationId xmlns:p14="http://schemas.microsoft.com/office/powerpoint/2010/main" val="8239964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dt="0"/>
  <p:txStyles>
    <p:titleStyle>
      <a:lvl1pPr algn="r" rtl="0" eaLnBrk="0" fontAlgn="base" hangingPunct="0">
        <a:lnSpc>
          <a:spcPct val="75000"/>
        </a:lnSpc>
        <a:spcBef>
          <a:spcPct val="0"/>
        </a:spcBef>
        <a:spcAft>
          <a:spcPct val="0"/>
        </a:spcAft>
        <a:defRPr sz="3200" b="1">
          <a:solidFill>
            <a:schemeClr val="bg1"/>
          </a:solidFill>
          <a:latin typeface="+mj-lt"/>
          <a:ea typeface="+mj-ea"/>
          <a:cs typeface="+mj-cs"/>
        </a:defRPr>
      </a:lvl1pPr>
      <a:lvl2pPr algn="r" rtl="0" eaLnBrk="0" fontAlgn="base" hangingPunct="0">
        <a:lnSpc>
          <a:spcPct val="75000"/>
        </a:lnSpc>
        <a:spcBef>
          <a:spcPct val="0"/>
        </a:spcBef>
        <a:spcAft>
          <a:spcPct val="0"/>
        </a:spcAft>
        <a:defRPr sz="3200" b="1">
          <a:solidFill>
            <a:schemeClr val="tx1"/>
          </a:solidFill>
          <a:latin typeface="Arial" charset="0"/>
        </a:defRPr>
      </a:lvl2pPr>
      <a:lvl3pPr algn="r" rtl="0" eaLnBrk="0" fontAlgn="base" hangingPunct="0">
        <a:lnSpc>
          <a:spcPct val="75000"/>
        </a:lnSpc>
        <a:spcBef>
          <a:spcPct val="0"/>
        </a:spcBef>
        <a:spcAft>
          <a:spcPct val="0"/>
        </a:spcAft>
        <a:defRPr sz="3200" b="1">
          <a:solidFill>
            <a:schemeClr val="tx1"/>
          </a:solidFill>
          <a:latin typeface="Arial" charset="0"/>
        </a:defRPr>
      </a:lvl3pPr>
      <a:lvl4pPr algn="r" rtl="0" eaLnBrk="0" fontAlgn="base" hangingPunct="0">
        <a:lnSpc>
          <a:spcPct val="75000"/>
        </a:lnSpc>
        <a:spcBef>
          <a:spcPct val="0"/>
        </a:spcBef>
        <a:spcAft>
          <a:spcPct val="0"/>
        </a:spcAft>
        <a:defRPr sz="3200" b="1">
          <a:solidFill>
            <a:schemeClr val="tx1"/>
          </a:solidFill>
          <a:latin typeface="Arial" charset="0"/>
        </a:defRPr>
      </a:lvl4pPr>
      <a:lvl5pPr algn="r" rtl="0" eaLnBrk="0" fontAlgn="base" hangingPunct="0">
        <a:lnSpc>
          <a:spcPct val="75000"/>
        </a:lnSpc>
        <a:spcBef>
          <a:spcPct val="0"/>
        </a:spcBef>
        <a:spcAft>
          <a:spcPct val="0"/>
        </a:spcAft>
        <a:defRPr sz="3200" b="1">
          <a:solidFill>
            <a:schemeClr val="tx1"/>
          </a:solidFill>
          <a:latin typeface="Arial" charset="0"/>
        </a:defRPr>
      </a:lvl5pPr>
      <a:lvl6pPr marL="457200" algn="r" rtl="0" eaLnBrk="0" fontAlgn="base" hangingPunct="0">
        <a:lnSpc>
          <a:spcPct val="75000"/>
        </a:lnSpc>
        <a:spcBef>
          <a:spcPct val="0"/>
        </a:spcBef>
        <a:spcAft>
          <a:spcPct val="0"/>
        </a:spcAft>
        <a:defRPr sz="3200" b="1">
          <a:solidFill>
            <a:schemeClr val="tx1"/>
          </a:solidFill>
          <a:latin typeface="Arial" charset="0"/>
        </a:defRPr>
      </a:lvl6pPr>
      <a:lvl7pPr marL="914400" algn="r" rtl="0" eaLnBrk="0" fontAlgn="base" hangingPunct="0">
        <a:lnSpc>
          <a:spcPct val="75000"/>
        </a:lnSpc>
        <a:spcBef>
          <a:spcPct val="0"/>
        </a:spcBef>
        <a:spcAft>
          <a:spcPct val="0"/>
        </a:spcAft>
        <a:defRPr sz="3200" b="1">
          <a:solidFill>
            <a:schemeClr val="tx1"/>
          </a:solidFill>
          <a:latin typeface="Arial" charset="0"/>
        </a:defRPr>
      </a:lvl7pPr>
      <a:lvl8pPr marL="1371600" algn="r" rtl="0" eaLnBrk="0" fontAlgn="base" hangingPunct="0">
        <a:lnSpc>
          <a:spcPct val="75000"/>
        </a:lnSpc>
        <a:spcBef>
          <a:spcPct val="0"/>
        </a:spcBef>
        <a:spcAft>
          <a:spcPct val="0"/>
        </a:spcAft>
        <a:defRPr sz="3200" b="1">
          <a:solidFill>
            <a:schemeClr val="tx1"/>
          </a:solidFill>
          <a:latin typeface="Arial" charset="0"/>
        </a:defRPr>
      </a:lvl8pPr>
      <a:lvl9pPr marL="1828800" algn="r" rtl="0" eaLnBrk="0" fontAlgn="base" hangingPunct="0">
        <a:lnSpc>
          <a:spcPct val="75000"/>
        </a:lnSpc>
        <a:spcBef>
          <a:spcPct val="0"/>
        </a:spcBef>
        <a:spcAft>
          <a:spcPct val="0"/>
        </a:spcAft>
        <a:defRPr sz="3200" b="1">
          <a:solidFill>
            <a:schemeClr val="tx1"/>
          </a:solidFill>
          <a:latin typeface="Arial" charset="0"/>
        </a:defRPr>
      </a:lvl9pPr>
    </p:titleStyle>
    <p:bodyStyle>
      <a:lvl1pPr marL="287338" indent="-287338" algn="l" rtl="0" eaLnBrk="0" fontAlgn="base" hangingPunct="0">
        <a:lnSpc>
          <a:spcPct val="90000"/>
        </a:lnSpc>
        <a:spcBef>
          <a:spcPct val="50000"/>
        </a:spcBef>
        <a:spcAft>
          <a:spcPct val="0"/>
        </a:spcAft>
        <a:buClr>
          <a:schemeClr val="bg2">
            <a:lumMod val="20000"/>
            <a:lumOff val="80000"/>
          </a:schemeClr>
        </a:buClr>
        <a:buFont typeface="Wingdings" pitchFamily="2" charset="2"/>
        <a:buChar char=""/>
        <a:defRPr sz="2800">
          <a:solidFill>
            <a:schemeClr val="tx1"/>
          </a:solidFill>
          <a:latin typeface="+mn-lt"/>
          <a:ea typeface="+mn-ea"/>
          <a:cs typeface="+mn-cs"/>
        </a:defRPr>
      </a:lvl1pPr>
      <a:lvl2pPr marL="665163" indent="-187325" algn="l" rtl="0" eaLnBrk="0" fontAlgn="base" hangingPunct="0">
        <a:lnSpc>
          <a:spcPct val="90000"/>
        </a:lnSpc>
        <a:spcBef>
          <a:spcPct val="50000"/>
        </a:spcBef>
        <a:spcAft>
          <a:spcPct val="0"/>
        </a:spcAft>
        <a:buClr>
          <a:schemeClr val="bg2">
            <a:lumMod val="20000"/>
            <a:lumOff val="80000"/>
          </a:schemeClr>
        </a:buClr>
        <a:buFont typeface="Wingdings" pitchFamily="2" charset="2"/>
        <a:buChar char=""/>
        <a:defRPr sz="2400">
          <a:solidFill>
            <a:schemeClr val="tx1"/>
          </a:solidFill>
          <a:latin typeface="+mn-lt"/>
        </a:defRPr>
      </a:lvl2pPr>
      <a:lvl3pPr marL="1031875" indent="-176213" algn="l" rtl="0" eaLnBrk="0" fontAlgn="base" hangingPunct="0">
        <a:lnSpc>
          <a:spcPct val="90000"/>
        </a:lnSpc>
        <a:spcBef>
          <a:spcPct val="50000"/>
        </a:spcBef>
        <a:spcAft>
          <a:spcPct val="0"/>
        </a:spcAft>
        <a:buClr>
          <a:schemeClr val="bg2">
            <a:lumMod val="20000"/>
            <a:lumOff val="80000"/>
          </a:schemeClr>
        </a:buClr>
        <a:buFont typeface="Wingdings" pitchFamily="2" charset="2"/>
        <a:buChar char="ú"/>
        <a:defRPr sz="2000">
          <a:solidFill>
            <a:schemeClr val="tx1"/>
          </a:solidFill>
          <a:latin typeface="+mn-lt"/>
        </a:defRPr>
      </a:lvl3pPr>
      <a:lvl4pPr marL="1543050" indent="-228600" algn="l" rtl="0" eaLnBrk="0" fontAlgn="base" hangingPunct="0">
        <a:spcBef>
          <a:spcPct val="20000"/>
        </a:spcBef>
        <a:spcAft>
          <a:spcPct val="0"/>
        </a:spcAft>
        <a:buChar char="–"/>
        <a:defRPr>
          <a:solidFill>
            <a:schemeClr val="tx1"/>
          </a:solidFill>
          <a:latin typeface="+mn-lt"/>
        </a:defRPr>
      </a:lvl4pPr>
      <a:lvl5pPr marL="1962150" indent="-228600" algn="l" rtl="0" eaLnBrk="0" fontAlgn="base" hangingPunct="0">
        <a:spcBef>
          <a:spcPct val="20000"/>
        </a:spcBef>
        <a:spcAft>
          <a:spcPct val="0"/>
        </a:spcAft>
        <a:buChar char="»"/>
        <a:defRPr sz="2200">
          <a:solidFill>
            <a:schemeClr val="tx1"/>
          </a:solidFill>
          <a:latin typeface="+mn-lt"/>
        </a:defRPr>
      </a:lvl5pPr>
      <a:lvl6pPr marL="2419350" indent="-228600" algn="l" rtl="0" eaLnBrk="0" fontAlgn="base" hangingPunct="0">
        <a:spcBef>
          <a:spcPct val="20000"/>
        </a:spcBef>
        <a:spcAft>
          <a:spcPct val="0"/>
        </a:spcAft>
        <a:buChar char="»"/>
        <a:defRPr sz="2200">
          <a:solidFill>
            <a:schemeClr val="tx1"/>
          </a:solidFill>
          <a:latin typeface="+mn-lt"/>
        </a:defRPr>
      </a:lvl6pPr>
      <a:lvl7pPr marL="2876550" indent="-228600" algn="l" rtl="0" eaLnBrk="0" fontAlgn="base" hangingPunct="0">
        <a:spcBef>
          <a:spcPct val="20000"/>
        </a:spcBef>
        <a:spcAft>
          <a:spcPct val="0"/>
        </a:spcAft>
        <a:buChar char="»"/>
        <a:defRPr sz="2200">
          <a:solidFill>
            <a:schemeClr val="tx1"/>
          </a:solidFill>
          <a:latin typeface="+mn-lt"/>
        </a:defRPr>
      </a:lvl7pPr>
      <a:lvl8pPr marL="3333750" indent="-228600" algn="l" rtl="0" eaLnBrk="0" fontAlgn="base" hangingPunct="0">
        <a:spcBef>
          <a:spcPct val="20000"/>
        </a:spcBef>
        <a:spcAft>
          <a:spcPct val="0"/>
        </a:spcAft>
        <a:buChar char="»"/>
        <a:defRPr sz="2200">
          <a:solidFill>
            <a:schemeClr val="tx1"/>
          </a:solidFill>
          <a:latin typeface="+mn-lt"/>
        </a:defRPr>
      </a:lvl8pPr>
      <a:lvl9pPr marL="3790950" indent="-228600" algn="l" rtl="0" eaLnBrk="0" fontAlgn="base" hangingPunct="0">
        <a:spcBef>
          <a:spcPct val="20000"/>
        </a:spcBef>
        <a:spcAft>
          <a:spcPct val="0"/>
        </a:spcAft>
        <a:buChar char="»"/>
        <a:defRPr sz="22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1528205" y="0"/>
            <a:ext cx="9144000" cy="2223458"/>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TextBox 5"/>
          <p:cNvSpPr txBox="1"/>
          <p:nvPr/>
        </p:nvSpPr>
        <p:spPr>
          <a:xfrm>
            <a:off x="2744588" y="3578201"/>
            <a:ext cx="6845144" cy="830997"/>
          </a:xfrm>
          <a:prstGeom prst="rect">
            <a:avLst/>
          </a:prstGeom>
          <a:noFill/>
        </p:spPr>
        <p:txBody>
          <a:bodyPr wrap="none" rtlCol="0">
            <a:spAutoFit/>
          </a:bodyPr>
          <a:lstStyle/>
          <a:p>
            <a:r>
              <a:rPr lang="zh-CN" altLang="en-US" sz="4800" b="1" dirty="0">
                <a:latin typeface="DengXian" panose="02010600030101010101" pitchFamily="2" charset="-122"/>
                <a:ea typeface="DengXian" panose="02010600030101010101" pitchFamily="2" charset="-122"/>
              </a:rPr>
              <a:t>第</a:t>
            </a:r>
            <a:r>
              <a:rPr lang="ja-JP" altLang="en-US" sz="4800" b="1" dirty="0">
                <a:latin typeface="DengXian" panose="02010600030101010101" pitchFamily="2" charset="-122"/>
                <a:ea typeface="DengXian" panose="02010600030101010101" pitchFamily="2" charset="-122"/>
              </a:rPr>
              <a:t>十七</a:t>
            </a:r>
            <a:r>
              <a:rPr lang="zh-CN" altLang="en-US" sz="4800" b="1" dirty="0">
                <a:latin typeface="DengXian" panose="02010600030101010101" pitchFamily="2" charset="-122"/>
                <a:ea typeface="DengXian" panose="02010600030101010101" pitchFamily="2" charset="-122"/>
              </a:rPr>
              <a:t>章</a:t>
            </a:r>
            <a:r>
              <a:rPr lang="en-US" altLang="zh-CN" sz="4800" b="1" dirty="0">
                <a:latin typeface="DengXian" panose="02010600030101010101" pitchFamily="2" charset="-122"/>
                <a:ea typeface="DengXian" panose="02010600030101010101" pitchFamily="2" charset="-122"/>
              </a:rPr>
              <a:t>   </a:t>
            </a:r>
            <a:r>
              <a:rPr lang="ja-JP" altLang="en-US" sz="4800" b="1" dirty="0">
                <a:latin typeface="DengXian" panose="02010600030101010101" pitchFamily="2" charset="-122"/>
                <a:ea typeface="DengXian" panose="02010600030101010101" pitchFamily="2" charset="-122"/>
              </a:rPr>
              <a:t>潜在语义分析</a:t>
            </a:r>
            <a:endParaRPr lang="en-US" altLang="zh-CN" sz="4800" b="1" dirty="0">
              <a:latin typeface="DengXian" panose="02010600030101010101" pitchFamily="2" charset="-122"/>
              <a:ea typeface="DengXian" panose="02010600030101010101" pitchFamily="2" charset="-122"/>
            </a:endParaRPr>
          </a:p>
        </p:txBody>
      </p:sp>
      <p:sp>
        <p:nvSpPr>
          <p:cNvPr id="10" name="矩形 9"/>
          <p:cNvSpPr/>
          <p:nvPr/>
        </p:nvSpPr>
        <p:spPr>
          <a:xfrm>
            <a:off x="10181131" y="5523423"/>
            <a:ext cx="318257" cy="318257"/>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连接符 6"/>
          <p:cNvCxnSpPr/>
          <p:nvPr/>
        </p:nvCxnSpPr>
        <p:spPr>
          <a:xfrm>
            <a:off x="6874960" y="5834491"/>
            <a:ext cx="3306170" cy="0"/>
          </a:xfrm>
          <a:prstGeom prst="line">
            <a:avLst/>
          </a:prstGeom>
          <a:ln w="19050">
            <a:solidFill>
              <a:srgbClr val="782C73"/>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77248" y="2255492"/>
            <a:ext cx="7050146" cy="385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8328711" y="2255408"/>
            <a:ext cx="2302809" cy="38599"/>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727" y="1171646"/>
            <a:ext cx="2777692" cy="933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83251" cy="1325563"/>
          </a:xfrm>
        </p:spPr>
        <p:txBody>
          <a:bodyPr/>
          <a:lstStyle/>
          <a:p>
            <a:r>
              <a:rPr lang="zh-CN" altLang="en-US" b="1" dirty="0">
                <a:latin typeface="DengXian" panose="02010600030101010101" pitchFamily="2" charset="-122"/>
                <a:ea typeface="DengXian" panose="02010600030101010101" pitchFamily="2" charset="-122"/>
              </a:rPr>
              <a:t>单词向量空间</a:t>
            </a: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两个单词向量的内积或标准化内积（余弦）表示对应的文本之间的语义相似度</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因此，文本</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d</a:t>
            </a:r>
            <a:r>
              <a:rPr lang="en-GB" altLang="ja-JP" baseline="-25000" dirty="0">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与</a:t>
            </a:r>
            <a:r>
              <a:rPr lang="zh-CN" altLang="en-US"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d</a:t>
            </a:r>
            <a:r>
              <a:rPr lang="en-GB" altLang="ja-JP"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之间的相似度为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直观上，在两个文本中共同出现的单词越多，其语义内容就越相近，对应的单词向量同不为零的维度就越多，内积就越大（单词向量元素的值都是非负的），表示两个文本在语义内容上越相似</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6868968" y="3326207"/>
            <a:ext cx="2802805" cy="10045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70977" cy="1325563"/>
          </a:xfrm>
        </p:spPr>
        <p:txBody>
          <a:bodyPr/>
          <a:lstStyle/>
          <a:p>
            <a:r>
              <a:rPr lang="zh-CN" altLang="en-US" b="1" dirty="0">
                <a:latin typeface="DengXian" panose="02010600030101010101" pitchFamily="2" charset="-122"/>
                <a:ea typeface="DengXian" panose="02010600030101010101" pitchFamily="2" charset="-122"/>
              </a:rPr>
              <a:t>单词向量空间</a:t>
            </a: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单词向量空间模型</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pPr lvl="1"/>
            <a:r>
              <a:rPr lang="ja-JP" altLang="en-US" dirty="0">
                <a:latin typeface="DengXian" panose="02010600030101010101" pitchFamily="2" charset="-122"/>
                <a:ea typeface="DengXian" panose="02010600030101010101" pitchFamily="2" charset="-122"/>
              </a:rPr>
              <a:t>模型简单</a:t>
            </a:r>
            <a:endParaRPr lang="en-GB" altLang="ja-JP" dirty="0">
              <a:latin typeface="DengXian" panose="02010600030101010101" pitchFamily="2" charset="-122"/>
              <a:ea typeface="DengXian" panose="02010600030101010101" pitchFamily="2" charset="-122"/>
            </a:endParaRPr>
          </a:p>
          <a:p>
            <a:pPr lvl="1"/>
            <a:endParaRPr lang="en-GB" altLang="ja-JP" dirty="0">
              <a:latin typeface="DengXian" panose="02010600030101010101" pitchFamily="2" charset="-122"/>
              <a:ea typeface="DengXian" panose="02010600030101010101" pitchFamily="2" charset="-122"/>
            </a:endParaRPr>
          </a:p>
          <a:p>
            <a:pPr lvl="1"/>
            <a:r>
              <a:rPr lang="ja-JP" altLang="en-US" dirty="0">
                <a:latin typeface="DengXian" panose="02010600030101010101" pitchFamily="2" charset="-122"/>
                <a:ea typeface="DengXian" panose="02010600030101010101" pitchFamily="2" charset="-122"/>
              </a:rPr>
              <a:t>计算效率高</a:t>
            </a:r>
            <a:endParaRPr lang="en-GB" altLang="ja-JP"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lvl="1"/>
            <a:r>
              <a:rPr lang="ja-JP" altLang="en-GB" dirty="0">
                <a:latin typeface="DengXian" panose="02010600030101010101" pitchFamily="2" charset="-122"/>
                <a:ea typeface="DengXian" panose="02010600030101010101" pitchFamily="2" charset="-122"/>
              </a:rPr>
              <a:t>有</a:t>
            </a:r>
            <a:r>
              <a:rPr lang="ja-JP" altLang="en-US" dirty="0">
                <a:latin typeface="DengXian" panose="02010600030101010101" pitchFamily="2" charset="-122"/>
                <a:ea typeface="DengXian" panose="02010600030101010101" pitchFamily="2" charset="-122"/>
              </a:rPr>
              <a:t>局限性，内积相似度未必能够准确表达两个文本的语义相似度</a:t>
            </a:r>
            <a:endParaRPr lang="en-GB" altLang="ja-JP" dirty="0">
              <a:latin typeface="DengXian" panose="02010600030101010101" pitchFamily="2" charset="-122"/>
              <a:ea typeface="DengXian" panose="02010600030101010101" pitchFamily="2" charset="-122"/>
            </a:endParaRPr>
          </a:p>
          <a:p>
            <a:pPr lvl="2"/>
            <a:r>
              <a:rPr lang="ja-JP" altLang="en-US" dirty="0">
                <a:latin typeface="DengXian" panose="02010600030101010101" pitchFamily="2" charset="-122"/>
                <a:ea typeface="DengXian" panose="02010600030101010101" pitchFamily="2" charset="-122"/>
              </a:rPr>
              <a:t>一词多义性</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polysemy</a:t>
            </a:r>
            <a:r>
              <a:rPr lang="en-US" altLang="ja-JP" dirty="0">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pPr lvl="2"/>
            <a:r>
              <a:rPr lang="ja-JP" altLang="en-US" dirty="0">
                <a:latin typeface="DengXian" panose="02010600030101010101" pitchFamily="2" charset="-122"/>
                <a:ea typeface="DengXian" panose="02010600030101010101" pitchFamily="2" charset="-122"/>
              </a:rPr>
              <a:t>多词一义性</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synonymy)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759" y="1073150"/>
            <a:ext cx="815504" cy="1325563"/>
          </a:xfrm>
        </p:spPr>
        <p:txBody>
          <a:bodyPr/>
          <a:lstStyle/>
          <a:p>
            <a:r>
              <a:rPr lang="ja-JP" altLang="en-US" b="1" dirty="0">
                <a:latin typeface="DengXian" panose="02010600030101010101" pitchFamily="2" charset="-122"/>
                <a:ea typeface="DengXian" panose="02010600030101010101" pitchFamily="2" charset="-122"/>
              </a:rPr>
              <a:t>例</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135718" y="1909267"/>
            <a:ext cx="7314495" cy="4307426"/>
          </a:xfrm>
        </p:spPr>
        <p:txBody>
          <a:bodyPr>
            <a:normAutofit fontScale="70000" lnSpcReduction="20000"/>
          </a:bodyPr>
          <a:lstStyle/>
          <a:p>
            <a:endParaRPr lang="en-GB" altLang="ja-JP" dirty="0">
              <a:latin typeface="DengXian" panose="02010600030101010101" pitchFamily="2" charset="-122"/>
              <a:ea typeface="DengXian" panose="02010600030101010101" pitchFamily="2" charset="-122"/>
            </a:endParaRPr>
          </a:p>
          <a:p>
            <a:pPr>
              <a:lnSpc>
                <a:spcPct val="150000"/>
              </a:lnSpc>
            </a:pPr>
            <a:r>
              <a:rPr lang="ja-JP" altLang="en-US" sz="4500" dirty="0">
                <a:latin typeface="DengXian" panose="02010600030101010101" pitchFamily="2" charset="-122"/>
                <a:ea typeface="DengXian" panose="02010600030101010101" pitchFamily="2" charset="-122"/>
              </a:rPr>
              <a:t>单词向量空间模型中，文本</a:t>
            </a:r>
            <a:r>
              <a:rPr lang="zh-CN" altLang="en-US" sz="4500" dirty="0">
                <a:latin typeface="DengXian" panose="02010600030101010101" pitchFamily="2" charset="-122"/>
                <a:ea typeface="DengXian" panose="02010600030101010101" pitchFamily="2" charset="-122"/>
              </a:rPr>
              <a:t> </a:t>
            </a:r>
            <a:r>
              <a:rPr lang="en-GB" altLang="ja-JP" sz="4500" dirty="0">
                <a:latin typeface="DengXian" panose="02010600030101010101" pitchFamily="2" charset="-122"/>
                <a:ea typeface="DengXian" panose="02010600030101010101" pitchFamily="2" charset="-122"/>
              </a:rPr>
              <a:t>d</a:t>
            </a:r>
            <a:r>
              <a:rPr lang="en-GB" altLang="ja-JP" sz="4500" baseline="-25000" dirty="0">
                <a:latin typeface="DengXian" panose="02010600030101010101" pitchFamily="2" charset="-122"/>
                <a:ea typeface="DengXian" panose="02010600030101010101" pitchFamily="2" charset="-122"/>
              </a:rPr>
              <a:t>1</a:t>
            </a:r>
            <a:r>
              <a:rPr lang="zh-CN" altLang="en-US" sz="4500" dirty="0">
                <a:latin typeface="DengXian" panose="02010600030101010101" pitchFamily="2" charset="-122"/>
                <a:ea typeface="DengXian" panose="02010600030101010101" pitchFamily="2" charset="-122"/>
              </a:rPr>
              <a:t> </a:t>
            </a:r>
            <a:r>
              <a:rPr lang="ja-JP" altLang="en-US" sz="4500" dirty="0">
                <a:latin typeface="DengXian" panose="02010600030101010101" pitchFamily="2" charset="-122"/>
                <a:ea typeface="DengXian" panose="02010600030101010101" pitchFamily="2" charset="-122"/>
              </a:rPr>
              <a:t>与</a:t>
            </a:r>
            <a:r>
              <a:rPr lang="zh-CN" altLang="en-US" sz="4500" dirty="0">
                <a:latin typeface="DengXian" panose="02010600030101010101" pitchFamily="2" charset="-122"/>
                <a:ea typeface="DengXian" panose="02010600030101010101" pitchFamily="2" charset="-122"/>
              </a:rPr>
              <a:t> </a:t>
            </a:r>
            <a:r>
              <a:rPr lang="en-GB" altLang="ja-JP" sz="4500" dirty="0">
                <a:latin typeface="DengXian" panose="02010600030101010101" pitchFamily="2" charset="-122"/>
                <a:ea typeface="DengXian" panose="02010600030101010101" pitchFamily="2" charset="-122"/>
              </a:rPr>
              <a:t>d</a:t>
            </a:r>
            <a:r>
              <a:rPr lang="en-GB" altLang="ja-JP" sz="4500" baseline="-25000" dirty="0">
                <a:latin typeface="DengXian" panose="02010600030101010101" pitchFamily="2" charset="-122"/>
                <a:ea typeface="DengXian" panose="02010600030101010101" pitchFamily="2" charset="-122"/>
              </a:rPr>
              <a:t>2</a:t>
            </a:r>
            <a:r>
              <a:rPr lang="zh-CN" altLang="en-US" sz="4500" dirty="0">
                <a:latin typeface="DengXian" panose="02010600030101010101" pitchFamily="2" charset="-122"/>
                <a:ea typeface="DengXian" panose="02010600030101010101" pitchFamily="2" charset="-122"/>
              </a:rPr>
              <a:t> </a:t>
            </a:r>
            <a:r>
              <a:rPr lang="ja-JP" altLang="en-US" sz="4500" dirty="0">
                <a:latin typeface="DengXian" panose="02010600030101010101" pitchFamily="2" charset="-122"/>
                <a:ea typeface="DengXian" panose="02010600030101010101" pitchFamily="2" charset="-122"/>
              </a:rPr>
              <a:t>相似度并不高，尽管两个文本的内容相似，这是因为同义词“</a:t>
            </a:r>
            <a:r>
              <a:rPr lang="en-GB" altLang="ja-JP" sz="4500" dirty="0">
                <a:latin typeface="DengXian" panose="02010600030101010101" pitchFamily="2" charset="-122"/>
                <a:ea typeface="DengXian" panose="02010600030101010101" pitchFamily="2" charset="-122"/>
              </a:rPr>
              <a:t>airplane”</a:t>
            </a:r>
            <a:r>
              <a:rPr lang="ja-JP" altLang="en-US" sz="4500" dirty="0">
                <a:latin typeface="DengXian" panose="02010600030101010101" pitchFamily="2" charset="-122"/>
                <a:ea typeface="DengXian" panose="02010600030101010101" pitchFamily="2" charset="-122"/>
              </a:rPr>
              <a:t>与“</a:t>
            </a:r>
            <a:r>
              <a:rPr lang="en-GB" altLang="ja-JP" sz="4500" dirty="0">
                <a:latin typeface="DengXian" panose="02010600030101010101" pitchFamily="2" charset="-122"/>
                <a:ea typeface="DengXian" panose="02010600030101010101" pitchFamily="2" charset="-122"/>
              </a:rPr>
              <a:t>aircraft”</a:t>
            </a:r>
            <a:r>
              <a:rPr lang="ja-JP" altLang="en-US" sz="4500" dirty="0">
                <a:latin typeface="DengXian" panose="02010600030101010101" pitchFamily="2" charset="-122"/>
                <a:ea typeface="DengXian" panose="02010600030101010101" pitchFamily="2" charset="-122"/>
              </a:rPr>
              <a:t>被当作了两个独立的单词，单词向量空间模型不考虑单</a:t>
            </a:r>
            <a:r>
              <a:rPr lang="zh-CN" altLang="en-US" sz="4500" dirty="0">
                <a:latin typeface="DengXian" panose="02010600030101010101" pitchFamily="2" charset="-122"/>
                <a:ea typeface="DengXian" panose="02010600030101010101" pitchFamily="2" charset="-122"/>
              </a:rPr>
              <a:t>词</a:t>
            </a:r>
            <a:r>
              <a:rPr lang="ja-JP" altLang="en-US" sz="4500" dirty="0">
                <a:latin typeface="DengXian" panose="02010600030101010101" pitchFamily="2" charset="-122"/>
                <a:ea typeface="DengXian" panose="02010600030101010101" pitchFamily="2" charset="-122"/>
              </a:rPr>
              <a:t>的同义性，在此情况下无法进行准确的相似度计算。</a:t>
            </a:r>
            <a:endParaRPr lang="en-GB" altLang="ja-JP" sz="4500"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7251785" y="2289068"/>
            <a:ext cx="4804497" cy="3927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887" y="1073150"/>
            <a:ext cx="717313" cy="1325563"/>
          </a:xfrm>
        </p:spPr>
        <p:txBody>
          <a:bodyPr/>
          <a:lstStyle/>
          <a:p>
            <a:r>
              <a:rPr lang="ja-JP" altLang="en-US" b="1" dirty="0">
                <a:latin typeface="DengXian" panose="02010600030101010101" pitchFamily="2" charset="-122"/>
                <a:ea typeface="DengXian" panose="02010600030101010101" pitchFamily="2" charset="-122"/>
              </a:rPr>
              <a:t>例</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120887" y="2068826"/>
            <a:ext cx="6678812" cy="4614271"/>
          </a:xfrm>
        </p:spPr>
        <p:txBody>
          <a:bodyPr>
            <a:normAutofit/>
          </a:bodyPr>
          <a:lstStyle/>
          <a:p>
            <a:pPr algn="just">
              <a:lnSpc>
                <a:spcPct val="150000"/>
              </a:lnSpc>
            </a:pPr>
            <a:r>
              <a:rPr lang="ja-JP" altLang="en-US" dirty="0">
                <a:latin typeface="DengXian" panose="02010600030101010101" pitchFamily="2" charset="-122"/>
                <a:ea typeface="DengXian" panose="02010600030101010101" pitchFamily="2" charset="-122"/>
              </a:rPr>
              <a:t>文本</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d</a:t>
            </a:r>
            <a:r>
              <a:rPr lang="en-GB" altLang="ja-JP" baseline="-25000"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与</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d</a:t>
            </a:r>
            <a:r>
              <a:rPr lang="en-GB" altLang="ja-JP" baseline="-25000" dirty="0">
                <a:latin typeface="DengXian" panose="02010600030101010101" pitchFamily="2" charset="-122"/>
                <a:ea typeface="DengXian" panose="02010600030101010101" pitchFamily="2" charset="-122"/>
              </a:rPr>
              <a:t>4</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有一定的相似度，尽管两个</a:t>
            </a:r>
            <a:r>
              <a:rPr lang="ja-JP" altLang="en-US" sz="2800" dirty="0">
                <a:latin typeface="DengXian" panose="02010600030101010101" pitchFamily="2" charset="-122"/>
                <a:ea typeface="DengXian" panose="02010600030101010101" pitchFamily="2" charset="-122"/>
              </a:rPr>
              <a:t>文本的内容并不相似，这是因为单词“</a:t>
            </a:r>
            <a:r>
              <a:rPr lang="en-GB" altLang="ja-JP" sz="2800" dirty="0">
                <a:latin typeface="DengXian" panose="02010600030101010101" pitchFamily="2" charset="-122"/>
                <a:ea typeface="DengXian" panose="02010600030101010101" pitchFamily="2" charset="-122"/>
              </a:rPr>
              <a:t>apple”</a:t>
            </a:r>
            <a:r>
              <a:rPr lang="ja-JP" altLang="en-US" sz="2800" dirty="0">
                <a:latin typeface="DengXian" panose="02010600030101010101" pitchFamily="2" charset="-122"/>
                <a:ea typeface="DengXian" panose="02010600030101010101" pitchFamily="2" charset="-122"/>
              </a:rPr>
              <a:t>具有多义，可以表示“</a:t>
            </a:r>
            <a:r>
              <a:rPr lang="en-GB" altLang="ja-JP" sz="2800" dirty="0">
                <a:latin typeface="DengXian" panose="02010600030101010101" pitchFamily="2" charset="-122"/>
                <a:ea typeface="DengXian" panose="02010600030101010101" pitchFamily="2" charset="-122"/>
              </a:rPr>
              <a:t>apple computer”</a:t>
            </a:r>
            <a:r>
              <a:rPr lang="ja-JP" altLang="en-US" sz="2800" dirty="0">
                <a:latin typeface="DengXian" panose="02010600030101010101" pitchFamily="2" charset="-122"/>
                <a:ea typeface="DengXian" panose="02010600030101010101" pitchFamily="2" charset="-122"/>
              </a:rPr>
              <a:t>和“</a:t>
            </a:r>
            <a:r>
              <a:rPr lang="en-GB" altLang="ja-JP" sz="2800" dirty="0">
                <a:latin typeface="DengXian" panose="02010600030101010101" pitchFamily="2" charset="-122"/>
                <a:ea typeface="DengXian" panose="02010600030101010101" pitchFamily="2" charset="-122"/>
              </a:rPr>
              <a:t>fruit”</a:t>
            </a:r>
            <a:r>
              <a:rPr lang="zh-CN" altLang="en-US" sz="2800" dirty="0">
                <a:latin typeface="DengXian" panose="02010600030101010101" pitchFamily="2" charset="-122"/>
                <a:ea typeface="DengXian" panose="02010600030101010101" pitchFamily="2" charset="-122"/>
              </a:rPr>
              <a:t>，</a:t>
            </a:r>
            <a:r>
              <a:rPr lang="ja-JP" altLang="en-US" sz="2800" dirty="0">
                <a:latin typeface="DengXian" panose="02010600030101010101" pitchFamily="2" charset="-122"/>
                <a:ea typeface="DengXian" panose="02010600030101010101" pitchFamily="2" charset="-122"/>
              </a:rPr>
              <a:t>单词向量空间模型不考虑单词的多义性</a:t>
            </a:r>
            <a:r>
              <a:rPr lang="zh-CN" altLang="en-US" sz="2800" dirty="0">
                <a:latin typeface="DengXian" panose="02010600030101010101" pitchFamily="2" charset="-122"/>
                <a:ea typeface="DengXian" panose="02010600030101010101" pitchFamily="2" charset="-122"/>
              </a:rPr>
              <a:t>，</a:t>
            </a:r>
            <a:r>
              <a:rPr lang="ja-JP" altLang="en-US" sz="2800" dirty="0">
                <a:latin typeface="DengXian" panose="02010600030101010101" pitchFamily="2" charset="-122"/>
                <a:ea typeface="DengXian" panose="02010600030101010101" pitchFamily="2" charset="-122"/>
              </a:rPr>
              <a:t>在此情况下也无法进行准确的相似度计算。</a:t>
            </a:r>
            <a:endParaRPr lang="en-GB" altLang="ja-JP" sz="2800"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6989944" y="2135645"/>
            <a:ext cx="4958626" cy="38846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681442" cy="1325563"/>
          </a:xfrm>
        </p:spPr>
        <p:txBody>
          <a:bodyPr/>
          <a:lstStyle/>
          <a:p>
            <a:r>
              <a:rPr lang="ja-JP" altLang="en-US" b="1" dirty="0">
                <a:latin typeface="DengXian" panose="02010600030101010101" pitchFamily="2" charset="-122"/>
                <a:ea typeface="DengXian" panose="02010600030101010101" pitchFamily="2" charset="-122"/>
              </a:rPr>
              <a:t>话题</a:t>
            </a:r>
            <a:r>
              <a:rPr lang="zh-CN" altLang="en-US" b="1" dirty="0">
                <a:latin typeface="DengXian" panose="02010600030101010101" pitchFamily="2" charset="-122"/>
                <a:ea typeface="DengXian" panose="02010600030101010101" pitchFamily="2" charset="-122"/>
              </a:rPr>
              <a:t>向量空间</a:t>
            </a:r>
          </a:p>
        </p:txBody>
      </p:sp>
      <p:sp>
        <p:nvSpPr>
          <p:cNvPr id="3" name="内容占位符 2"/>
          <p:cNvSpPr>
            <a:spLocks noGrp="1"/>
          </p:cNvSpPr>
          <p:nvPr>
            <p:ph idx="1"/>
          </p:nvPr>
        </p:nvSpPr>
        <p:spPr/>
        <p:txBody>
          <a:bodyPr>
            <a:normAutofit/>
          </a:bodyPr>
          <a:lstStyle/>
          <a:p>
            <a:r>
              <a:rPr lang="ja-JP" altLang="en-US" sz="2400" dirty="0">
                <a:latin typeface="DengXian" panose="02010600030101010101" pitchFamily="2" charset="-122"/>
                <a:ea typeface="DengXian" panose="02010600030101010101" pitchFamily="2" charset="-122"/>
              </a:rPr>
              <a:t>两个文本的语义相似度可以体现在两者的话题相似度上</a:t>
            </a:r>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dirty="0">
                <a:latin typeface="DengXian" panose="02010600030101010101" pitchFamily="2" charset="-122"/>
                <a:ea typeface="DengXian" panose="02010600030101010101" pitchFamily="2" charset="-122"/>
              </a:rPr>
              <a:t>一个文本一般含有若干个话题。 如果两个文本的话题相似，那么两者的语义应该也相似</a:t>
            </a:r>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dirty="0">
                <a:latin typeface="DengXian" panose="02010600030101010101" pitchFamily="2" charset="-122"/>
                <a:ea typeface="DengXian" panose="02010600030101010101" pitchFamily="2" charset="-122"/>
              </a:rPr>
              <a:t>话题可以由若干个语义相关的单词表示，同义词（如“</a:t>
            </a:r>
            <a:r>
              <a:rPr lang="en-GB" altLang="ja-JP" sz="2400" dirty="0">
                <a:latin typeface="DengXian" panose="02010600030101010101" pitchFamily="2" charset="-122"/>
                <a:ea typeface="DengXian" panose="02010600030101010101" pitchFamily="2" charset="-122"/>
              </a:rPr>
              <a:t>airplane”</a:t>
            </a:r>
            <a:r>
              <a:rPr lang="ja-JP" altLang="en-US" sz="2400" dirty="0">
                <a:latin typeface="DengXian" panose="02010600030101010101" pitchFamily="2" charset="-122"/>
                <a:ea typeface="DengXian" panose="02010600030101010101" pitchFamily="2" charset="-122"/>
              </a:rPr>
              <a:t>与“</a:t>
            </a:r>
            <a:r>
              <a:rPr lang="en-GB" altLang="ja-JP" sz="2400" dirty="0">
                <a:latin typeface="DengXian" panose="02010600030101010101" pitchFamily="2" charset="-122"/>
                <a:ea typeface="DengXian" panose="02010600030101010101" pitchFamily="2" charset="-122"/>
              </a:rPr>
              <a:t>aircraft"</a:t>
            </a:r>
            <a:r>
              <a:rPr lang="ja-JP" altLang="en-GB" sz="2400" dirty="0">
                <a:latin typeface="DengXian" panose="02010600030101010101" pitchFamily="2" charset="-122"/>
                <a:ea typeface="DengXian" panose="02010600030101010101" pitchFamily="2" charset="-122"/>
              </a:rPr>
              <a:t>）</a:t>
            </a:r>
            <a:r>
              <a:rPr lang="ja-JP" altLang="en-US" sz="2400" dirty="0">
                <a:latin typeface="DengXian" panose="02010600030101010101" pitchFamily="2" charset="-122"/>
                <a:ea typeface="DengXian" panose="02010600030101010101" pitchFamily="2" charset="-122"/>
              </a:rPr>
              <a:t>可以表示同一个话题，而多义词（如“</a:t>
            </a:r>
            <a:r>
              <a:rPr lang="en-GB" altLang="ja-JP" sz="2400" dirty="0">
                <a:latin typeface="DengXian" panose="02010600030101010101" pitchFamily="2" charset="-122"/>
                <a:ea typeface="DengXian" panose="02010600030101010101" pitchFamily="2" charset="-122"/>
              </a:rPr>
              <a:t>apple"</a:t>
            </a:r>
            <a:r>
              <a:rPr lang="ja-JP" altLang="en-GB" sz="2400" dirty="0">
                <a:latin typeface="DengXian" panose="02010600030101010101" pitchFamily="2" charset="-122"/>
                <a:ea typeface="DengXian" panose="02010600030101010101" pitchFamily="2" charset="-122"/>
              </a:rPr>
              <a:t>）</a:t>
            </a:r>
            <a:r>
              <a:rPr lang="ja-JP" altLang="en-US" sz="2400" dirty="0">
                <a:latin typeface="DengXian" panose="02010600030101010101" pitchFamily="2" charset="-122"/>
                <a:ea typeface="DengXian" panose="02010600030101010101" pitchFamily="2" charset="-122"/>
              </a:rPr>
              <a:t>可以表示不同的话题。</a:t>
            </a:r>
            <a:endParaRPr lang="en-GB" altLang="ja-JP"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dirty="0">
                <a:latin typeface="DengXian" panose="02010600030101010101" pitchFamily="2" charset="-122"/>
                <a:ea typeface="DengXian" panose="02010600030101010101" pitchFamily="2" charset="-122"/>
              </a:rPr>
              <a:t>这样，基于话题的模型就可以解决上述基于单词的模型存在的问题。</a:t>
            </a:r>
            <a:endParaRPr lang="en-GB" altLang="ja-JP" sz="2400" dirty="0">
              <a:latin typeface="DengXian" panose="02010600030101010101" pitchFamily="2" charset="-122"/>
              <a:ea typeface="DengXian"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620073" cy="1325563"/>
          </a:xfrm>
        </p:spPr>
        <p:txBody>
          <a:bodyPr/>
          <a:lstStyle/>
          <a:p>
            <a:r>
              <a:rPr lang="ja-JP" altLang="en-US" b="1" dirty="0">
                <a:latin typeface="DengXian" panose="02010600030101010101" pitchFamily="2" charset="-122"/>
                <a:ea typeface="DengXian" panose="02010600030101010101" pitchFamily="2" charset="-122"/>
              </a:rPr>
              <a:t>话题</a:t>
            </a:r>
            <a:r>
              <a:rPr lang="zh-CN" altLang="en-US" b="1" dirty="0">
                <a:latin typeface="DengXian" panose="02010600030101010101" pitchFamily="2" charset="-122"/>
                <a:ea typeface="DengXian" panose="02010600030101010101" pitchFamily="2" charset="-122"/>
              </a:rPr>
              <a:t>向量空间</a:t>
            </a:r>
          </a:p>
        </p:txBody>
      </p:sp>
      <p:sp>
        <p:nvSpPr>
          <p:cNvPr id="3" name="内容占位符 2"/>
          <p:cNvSpPr>
            <a:spLocks noGrp="1"/>
          </p:cNvSpPr>
          <p:nvPr>
            <p:ph idx="1"/>
          </p:nvPr>
        </p:nvSpPr>
        <p:spPr/>
        <p:txBody>
          <a:bodyPr>
            <a:normAutofit lnSpcReduction="10000"/>
          </a:bodyPr>
          <a:lstStyle/>
          <a:p>
            <a:r>
              <a:rPr lang="ja-JP" altLang="en-US">
                <a:latin typeface="DengXian" panose="02010600030101010101" pitchFamily="2" charset="-122"/>
                <a:ea typeface="DengXian" panose="02010600030101010101" pitchFamily="2" charset="-122"/>
              </a:rPr>
              <a:t>设想定义一种话题向量空间模型</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topic vector space model)</a:t>
            </a: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给定一个文本，用话题空间的一个向量表示该文本，该向量的每一分量对应一个话题，其数值为该话题在该文本中出现的权值</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用两个向量的内积或标准化内积表示对应的两个文本的语义相似度</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注</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单词向量空间模型与话题向量空间模型可以互为补充，现实中，两者可以同时使用。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70977" cy="1325563"/>
          </a:xfrm>
        </p:spPr>
        <p:txBody>
          <a:bodyPr/>
          <a:lstStyle/>
          <a:p>
            <a:r>
              <a:rPr lang="ja-JP" altLang="en-US" b="1" dirty="0">
                <a:latin typeface="DengXian" panose="02010600030101010101" pitchFamily="2" charset="-122"/>
                <a:ea typeface="DengXian" panose="02010600030101010101" pitchFamily="2" charset="-122"/>
              </a:rPr>
              <a:t>话题</a:t>
            </a:r>
            <a:r>
              <a:rPr lang="zh-CN" altLang="en-US" b="1" dirty="0">
                <a:latin typeface="DengXian" panose="02010600030101010101" pitchFamily="2" charset="-122"/>
                <a:ea typeface="DengXian" panose="02010600030101010101" pitchFamily="2" charset="-122"/>
              </a:rPr>
              <a:t>向量空间</a:t>
            </a:r>
          </a:p>
        </p:txBody>
      </p:sp>
      <p:sp>
        <p:nvSpPr>
          <p:cNvPr id="3" name="内容占位符 2"/>
          <p:cNvSpPr>
            <a:spLocks noGrp="1"/>
          </p:cNvSpPr>
          <p:nvPr>
            <p:ph idx="1"/>
          </p:nvPr>
        </p:nvSpPr>
        <p:spPr>
          <a:xfrm>
            <a:off x="838200" y="2297474"/>
            <a:ext cx="10515600" cy="4351338"/>
          </a:xfrm>
        </p:spPr>
        <p:txBody>
          <a:bodyPr>
            <a:normAutofit/>
          </a:bodyPr>
          <a:lstStyle/>
          <a:p>
            <a:r>
              <a:rPr lang="ja-JP" altLang="en-US" dirty="0">
                <a:latin typeface="DengXian" panose="02010600030101010101" pitchFamily="2" charset="-122"/>
                <a:ea typeface="DengXian" panose="02010600030101010101" pitchFamily="2" charset="-122"/>
              </a:rPr>
              <a:t>给定一个文本集合</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和一个相应的单词集合</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可以获得其单词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a:t>
            </a:r>
            <a:r>
              <a:rPr lang="en-US" altLang="zh-CN"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构成原始的单词向量空间，每一列是一个文本在单词向量空间中的表示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矩阵</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也可以写作 </a:t>
            </a: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4001267" y="2154056"/>
            <a:ext cx="2438400" cy="514028"/>
          </a:xfrm>
          <a:prstGeom prst="rect">
            <a:avLst/>
          </a:prstGeom>
        </p:spPr>
      </p:pic>
      <p:grpSp>
        <p:nvGrpSpPr>
          <p:cNvPr id="7" name="Group 6"/>
          <p:cNvGrpSpPr/>
          <p:nvPr/>
        </p:nvGrpSpPr>
        <p:grpSpPr>
          <a:xfrm>
            <a:off x="1073960" y="2657910"/>
            <a:ext cx="2571366" cy="441231"/>
            <a:chOff x="5207000" y="3263900"/>
            <a:chExt cx="2254825" cy="331427"/>
          </a:xfrm>
        </p:grpSpPr>
        <p:pic>
          <p:nvPicPr>
            <p:cNvPr id="5" name="Picture 4"/>
            <p:cNvPicPr>
              <a:picLocks noChangeAspect="1"/>
            </p:cNvPicPr>
            <p:nvPr/>
          </p:nvPicPr>
          <p:blipFill>
            <a:blip r:embed="rId4"/>
            <a:stretch>
              <a:fillRect/>
            </a:stretch>
          </p:blipFill>
          <p:spPr>
            <a:xfrm>
              <a:off x="5207000" y="3263900"/>
              <a:ext cx="1778000" cy="330200"/>
            </a:xfrm>
            <a:prstGeom prst="rect">
              <a:avLst/>
            </a:prstGeom>
          </p:spPr>
        </p:pic>
        <p:pic>
          <p:nvPicPr>
            <p:cNvPr id="6" name="Picture 5"/>
            <p:cNvPicPr>
              <a:picLocks noChangeAspect="1"/>
            </p:cNvPicPr>
            <p:nvPr/>
          </p:nvPicPr>
          <p:blipFill>
            <a:blip r:embed="rId5"/>
            <a:stretch>
              <a:fillRect/>
            </a:stretch>
          </p:blipFill>
          <p:spPr>
            <a:xfrm>
              <a:off x="6915725" y="3303227"/>
              <a:ext cx="546100" cy="292100"/>
            </a:xfrm>
            <a:prstGeom prst="rect">
              <a:avLst/>
            </a:prstGeom>
          </p:spPr>
        </p:pic>
      </p:grpSp>
      <p:pic>
        <p:nvPicPr>
          <p:cNvPr id="8" name="Picture 7"/>
          <p:cNvPicPr>
            <a:picLocks noChangeAspect="1"/>
          </p:cNvPicPr>
          <p:nvPr/>
        </p:nvPicPr>
        <p:blipFill>
          <a:blip r:embed="rId6"/>
          <a:stretch>
            <a:fillRect/>
          </a:stretch>
        </p:blipFill>
        <p:spPr>
          <a:xfrm>
            <a:off x="4050362" y="3479618"/>
            <a:ext cx="4087184" cy="2031329"/>
          </a:xfrm>
          <a:prstGeom prst="rect">
            <a:avLst/>
          </a:prstGeom>
        </p:spPr>
      </p:pic>
      <p:pic>
        <p:nvPicPr>
          <p:cNvPr id="9" name="Picture 8"/>
          <p:cNvPicPr>
            <a:picLocks noChangeAspect="1"/>
          </p:cNvPicPr>
          <p:nvPr/>
        </p:nvPicPr>
        <p:blipFill>
          <a:blip r:embed="rId7"/>
          <a:stretch>
            <a:fillRect/>
          </a:stretch>
        </p:blipFill>
        <p:spPr>
          <a:xfrm>
            <a:off x="4146546" y="5510948"/>
            <a:ext cx="2806575" cy="5394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46430" cy="1325563"/>
          </a:xfrm>
        </p:spPr>
        <p:txBody>
          <a:bodyPr/>
          <a:lstStyle/>
          <a:p>
            <a:r>
              <a:rPr lang="ja-JP" altLang="en-US" b="1" dirty="0">
                <a:latin typeface="DengXian" panose="02010600030101010101" pitchFamily="2" charset="-122"/>
                <a:ea typeface="DengXian" panose="02010600030101010101" pitchFamily="2" charset="-122"/>
              </a:rPr>
              <a:t>话题</a:t>
            </a:r>
            <a:r>
              <a:rPr lang="zh-CN" altLang="en-US" b="1" dirty="0">
                <a:latin typeface="DengXian" panose="02010600030101010101" pitchFamily="2" charset="-122"/>
                <a:ea typeface="DengXian" panose="02010600030101010101" pitchFamily="2" charset="-122"/>
              </a:rPr>
              <a:t>向量空间</a:t>
            </a:r>
          </a:p>
        </p:txBody>
      </p:sp>
      <p:sp>
        <p:nvSpPr>
          <p:cNvPr id="3" name="内容占位符 2"/>
          <p:cNvSpPr>
            <a:spLocks noGrp="1"/>
          </p:cNvSpPr>
          <p:nvPr>
            <p:ph idx="1"/>
          </p:nvPr>
        </p:nvSpPr>
        <p:spPr/>
        <p:txBody>
          <a:bodyPr>
            <a:normAutofit fontScale="92500" lnSpcReduction="10000"/>
          </a:bodyPr>
          <a:lstStyle/>
          <a:p>
            <a:r>
              <a:rPr lang="ja-JP" altLang="en-US" dirty="0">
                <a:latin typeface="DengXian" panose="02010600030101010101" pitchFamily="2" charset="-122"/>
                <a:ea typeface="DengXian" panose="02010600030101010101" pitchFamily="2" charset="-122"/>
              </a:rPr>
              <a:t>假设所有文本共含有</a:t>
            </a:r>
            <a:r>
              <a:rPr lang="en-GB" altLang="ja-JP" dirty="0">
                <a:latin typeface="DengXian" panose="02010600030101010101" pitchFamily="2" charset="-122"/>
                <a:ea typeface="DengXian" panose="02010600030101010101" pitchFamily="2" charset="-122"/>
              </a:rPr>
              <a:t>k</a:t>
            </a:r>
            <a:r>
              <a:rPr lang="ja-JP" altLang="en-US" dirty="0">
                <a:latin typeface="DengXian" panose="02010600030101010101" pitchFamily="2" charset="-122"/>
                <a:ea typeface="DengXian" panose="02010600030101010101" pitchFamily="2" charset="-122"/>
              </a:rPr>
              <a:t>个话题。假设每个话题由一个定义在单词集合</a:t>
            </a:r>
            <a:r>
              <a:rPr lang="en-US" altLang="zh-CN" dirty="0">
                <a:latin typeface="DengXian" panose="02010600030101010101" pitchFamily="2" charset="-122"/>
                <a:ea typeface="DengXian" panose="02010600030101010101" pitchFamily="2" charset="-122"/>
              </a:rPr>
              <a:t>W</a:t>
            </a:r>
            <a:r>
              <a:rPr lang="ja-JP" altLang="en-US" dirty="0">
                <a:latin typeface="DengXian" panose="02010600030101010101" pitchFamily="2" charset="-122"/>
                <a:ea typeface="DengXian" panose="02010600030101010101" pitchFamily="2" charset="-122"/>
              </a:rPr>
              <a:t>上的</a:t>
            </a:r>
            <a:r>
              <a:rPr lang="en-GB" altLang="ja-JP" dirty="0">
                <a:latin typeface="DengXian" panose="02010600030101010101" pitchFamily="2" charset="-122"/>
                <a:ea typeface="DengXian" panose="02010600030101010101" pitchFamily="2" charset="-122"/>
              </a:rPr>
              <a:t>m</a:t>
            </a:r>
            <a:r>
              <a:rPr lang="ja-JP" altLang="en-US" dirty="0">
                <a:latin typeface="DengXian" panose="02010600030101010101" pitchFamily="2" charset="-122"/>
                <a:ea typeface="DengXian" panose="02010600030101010101" pitchFamily="2" charset="-122"/>
              </a:rPr>
              <a:t>维向量表示，称为话题向量，即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US" altLang="ja-JP" dirty="0" err="1">
                <a:latin typeface="DengXian" panose="02010600030101010101" pitchFamily="2" charset="-122"/>
                <a:ea typeface="DengXian" panose="02010600030101010101" pitchFamily="2" charset="-122"/>
              </a:rPr>
              <a:t>t</a:t>
            </a:r>
            <a:r>
              <a:rPr lang="en-US" altLang="ja-JP" baseline="-25000" dirty="0" err="1">
                <a:latin typeface="DengXian" panose="02010600030101010101" pitchFamily="2" charset="-122"/>
                <a:ea typeface="DengXian" panose="02010600030101010101" pitchFamily="2" charset="-122"/>
              </a:rPr>
              <a:t>il</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单词</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w</a:t>
            </a:r>
            <a:r>
              <a:rPr lang="en-US" altLang="zh-CN"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在话题</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t</a:t>
            </a:r>
            <a:r>
              <a:rPr lang="en-US" altLang="zh-CN" baseline="-25000" dirty="0" err="1">
                <a:latin typeface="DengXian" panose="02010600030101010101" pitchFamily="2" charset="-122"/>
                <a:ea typeface="DengXian" panose="02010600030101010101" pitchFamily="2" charset="-122"/>
              </a:rPr>
              <a:t>l</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的权值</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权值越大</a:t>
            </a:r>
            <a:r>
              <a:rPr lang="zh-CN" altLang="en-US" dirty="0">
                <a:latin typeface="DengXian" panose="02010600030101010101" pitchFamily="2" charset="-122"/>
                <a:ea typeface="DengXian" panose="02010600030101010101" pitchFamily="2" charset="-122"/>
              </a:rPr>
              <a:t>，该单词在该话题中的重要度就越高</a:t>
            </a:r>
            <a:endParaRPr lang="en-GB" altLang="zh-CN" dirty="0">
              <a:latin typeface="DengXian" panose="02010600030101010101" pitchFamily="2" charset="-122"/>
              <a:ea typeface="DengXian" panose="02010600030101010101" pitchFamily="2" charset="-122"/>
            </a:endParaRPr>
          </a:p>
          <a:p>
            <a:r>
              <a:rPr lang="en-GB" altLang="ja-JP" dirty="0">
                <a:latin typeface="DengXian" panose="02010600030101010101" pitchFamily="2" charset="-122"/>
                <a:ea typeface="DengXian" panose="02010600030101010101" pitchFamily="2" charset="-122"/>
              </a:rPr>
              <a:t>k</a:t>
            </a:r>
            <a:r>
              <a:rPr lang="ja-JP" altLang="en-GB" dirty="0">
                <a:latin typeface="DengXian" panose="02010600030101010101" pitchFamily="2" charset="-122"/>
                <a:ea typeface="DengXian" panose="02010600030101010101" pitchFamily="2" charset="-122"/>
              </a:rPr>
              <a:t>个</a:t>
            </a:r>
            <a:r>
              <a:rPr lang="ja-JP" altLang="en-US" dirty="0">
                <a:latin typeface="DengXian" panose="02010600030101010101" pitchFamily="2" charset="-122"/>
                <a:ea typeface="DengXian" panose="02010600030101010101" pitchFamily="2" charset="-122"/>
              </a:rPr>
              <a:t>话题向量张成一个话题向量空间</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topic vector space)</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维数为</a:t>
            </a:r>
            <a:r>
              <a:rPr lang="en-GB" altLang="ja-JP" dirty="0">
                <a:latin typeface="DengXian" panose="02010600030101010101" pitchFamily="2" charset="-122"/>
                <a:ea typeface="DengXian" panose="02010600030101010101" pitchFamily="2" charset="-122"/>
              </a:rPr>
              <a:t>k</a:t>
            </a:r>
          </a:p>
          <a:p>
            <a:r>
              <a:rPr lang="ja-JP" altLang="en-US" dirty="0">
                <a:latin typeface="DengXian" panose="02010600030101010101" pitchFamily="2" charset="-122"/>
                <a:ea typeface="DengXian" panose="02010600030101010101" pitchFamily="2" charset="-122"/>
              </a:rPr>
              <a:t>话题向量空间</a:t>
            </a:r>
            <a:r>
              <a:rPr lang="en-GB" altLang="ja-JP" dirty="0">
                <a:latin typeface="DengXian" panose="02010600030101010101" pitchFamily="2" charset="-122"/>
                <a:ea typeface="DengXian" panose="02010600030101010101" pitchFamily="2" charset="-122"/>
              </a:rPr>
              <a:t>T</a:t>
            </a:r>
            <a:r>
              <a:rPr lang="ja-JP" altLang="en-US" dirty="0">
                <a:latin typeface="DengXian" panose="02010600030101010101" pitchFamily="2" charset="-122"/>
                <a:ea typeface="DengXian" panose="02010600030101010101" pitchFamily="2" charset="-122"/>
              </a:rPr>
              <a:t>是单词向量空间</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的一个子空间</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4099457" y="2982540"/>
            <a:ext cx="4179237" cy="17981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77114" cy="1325563"/>
          </a:xfrm>
        </p:spPr>
        <p:txBody>
          <a:bodyPr/>
          <a:lstStyle/>
          <a:p>
            <a:r>
              <a:rPr lang="ja-JP" altLang="en-US" b="1" dirty="0">
                <a:latin typeface="DengXian" panose="02010600030101010101" pitchFamily="2" charset="-122"/>
                <a:ea typeface="DengXian" panose="02010600030101010101" pitchFamily="2" charset="-122"/>
              </a:rPr>
              <a:t>话题</a:t>
            </a:r>
            <a:r>
              <a:rPr lang="zh-CN" altLang="en-US" b="1" dirty="0">
                <a:latin typeface="DengXian" panose="02010600030101010101" pitchFamily="2" charset="-122"/>
                <a:ea typeface="DengXian" panose="02010600030101010101" pitchFamily="2" charset="-122"/>
              </a:rPr>
              <a:t>向量空间</a:t>
            </a: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话题向量空间</a:t>
            </a:r>
            <a:r>
              <a:rPr lang="en-GB" altLang="ja-JP" dirty="0">
                <a:latin typeface="DengXian" panose="02010600030101010101" pitchFamily="2" charset="-122"/>
                <a:ea typeface="DengXian" panose="02010600030101010101" pitchFamily="2" charset="-122"/>
              </a:rPr>
              <a:t>T</a:t>
            </a:r>
            <a:r>
              <a:rPr lang="ja-JP" altLang="en-US" dirty="0">
                <a:latin typeface="DengXian" panose="02010600030101010101" pitchFamily="2" charset="-122"/>
                <a:ea typeface="DengXian" panose="02010600030101010101" pitchFamily="2" charset="-122"/>
              </a:rPr>
              <a:t>也可以表示为一个矩阵，称为单词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话题矩阵（</a:t>
            </a:r>
            <a:r>
              <a:rPr lang="en-GB" altLang="ja-JP" dirty="0">
                <a:latin typeface="DengXian" panose="02010600030101010101" pitchFamily="2" charset="-122"/>
                <a:ea typeface="DengXian" panose="02010600030101010101" pitchFamily="2" charset="-122"/>
              </a:rPr>
              <a:t>word-topic matrix)</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记作</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矩阵</a:t>
            </a:r>
            <a:r>
              <a:rPr lang="en-US" altLang="zh-CN" dirty="0">
                <a:latin typeface="DengXian" panose="02010600030101010101" pitchFamily="2" charset="-122"/>
                <a:ea typeface="DengXian" panose="02010600030101010101" pitchFamily="2" charset="-122"/>
              </a:rPr>
              <a:t>T</a:t>
            </a:r>
            <a:r>
              <a:rPr lang="ja-JP" altLang="en-US" dirty="0">
                <a:latin typeface="DengXian" panose="02010600030101010101" pitchFamily="2" charset="-122"/>
                <a:ea typeface="DengXian" panose="02010600030101010101" pitchFamily="2" charset="-122"/>
              </a:rPr>
              <a:t>也可写作</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3725105" y="3259597"/>
            <a:ext cx="3939899" cy="2257487"/>
          </a:xfrm>
          <a:prstGeom prst="rect">
            <a:avLst/>
          </a:prstGeom>
        </p:spPr>
      </p:pic>
      <p:pic>
        <p:nvPicPr>
          <p:cNvPr id="6" name="Picture 5"/>
          <p:cNvPicPr>
            <a:picLocks noChangeAspect="1"/>
          </p:cNvPicPr>
          <p:nvPr/>
        </p:nvPicPr>
        <p:blipFill>
          <a:blip r:embed="rId4"/>
          <a:stretch>
            <a:fillRect/>
          </a:stretch>
        </p:blipFill>
        <p:spPr>
          <a:xfrm>
            <a:off x="4657916" y="5836204"/>
            <a:ext cx="2792295" cy="5433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6903321" cy="1325563"/>
          </a:xfrm>
        </p:spPr>
        <p:txBody>
          <a:bodyPr/>
          <a:lstStyle/>
          <a:p>
            <a:r>
              <a:rPr lang="ja-JP" altLang="en-US" b="1" dirty="0">
                <a:latin typeface="DengXian" panose="02010600030101010101" pitchFamily="2" charset="-122"/>
                <a:ea typeface="DengXian" panose="02010600030101010101" pitchFamily="2" charset="-122"/>
              </a:rPr>
              <a:t>文本在话题向量空间的表示</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现在考虑文本集合</a:t>
            </a:r>
            <a:r>
              <a:rPr lang="en-GB" altLang="ja-JP" dirty="0">
                <a:latin typeface="DengXian" panose="02010600030101010101" pitchFamily="2" charset="-122"/>
                <a:ea typeface="DengXian" panose="02010600030101010101" pitchFamily="2" charset="-122"/>
              </a:rPr>
              <a:t>D</a:t>
            </a:r>
            <a:r>
              <a:rPr lang="ja-JP" altLang="en-US" dirty="0">
                <a:latin typeface="DengXian" panose="02010600030101010101" pitchFamily="2" charset="-122"/>
                <a:ea typeface="DengXian" panose="02010600030101010101" pitchFamily="2" charset="-122"/>
              </a:rPr>
              <a:t>的文本</a:t>
            </a:r>
            <a:r>
              <a:rPr lang="zh-CN" altLang="en-US"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d</a:t>
            </a:r>
            <a:r>
              <a:rPr lang="en-GB" altLang="ja-JP" baseline="-25000" dirty="0" err="1">
                <a:latin typeface="DengXian" panose="02010600030101010101" pitchFamily="2" charset="-122"/>
                <a:ea typeface="DengXian" panose="02010600030101010101" pitchFamily="2" charset="-122"/>
              </a:rPr>
              <a:t>j</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在单词向量空间中由一个向量</a:t>
            </a:r>
            <a:r>
              <a:rPr lang="zh-CN" altLang="en-US" dirty="0">
                <a:latin typeface="DengXian" panose="02010600030101010101" pitchFamily="2" charset="-122"/>
                <a:ea typeface="DengXian" panose="02010600030101010101" pitchFamily="2" charset="-122"/>
              </a:rPr>
              <a:t> </a:t>
            </a:r>
            <a:r>
              <a:rPr lang="en-GB" altLang="zh-CN" dirty="0" err="1">
                <a:latin typeface="DengXian" panose="02010600030101010101" pitchFamily="2" charset="-122"/>
                <a:ea typeface="DengXian" panose="02010600030101010101" pitchFamily="2" charset="-122"/>
              </a:rPr>
              <a:t>x</a:t>
            </a:r>
            <a:r>
              <a:rPr lang="en-GB"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表示，将</a:t>
            </a:r>
            <a:r>
              <a:rPr lang="zh-CN" altLang="en-US" dirty="0">
                <a:latin typeface="DengXian" panose="02010600030101010101" pitchFamily="2" charset="-122"/>
                <a:ea typeface="DengXian" panose="02010600030101010101" pitchFamily="2" charset="-122"/>
              </a:rPr>
              <a:t> </a:t>
            </a:r>
            <a:r>
              <a:rPr lang="en-GB" altLang="zh-CN" dirty="0" err="1">
                <a:latin typeface="DengXian" panose="02010600030101010101" pitchFamily="2" charset="-122"/>
                <a:ea typeface="DengXian" panose="02010600030101010101" pitchFamily="2" charset="-122"/>
              </a:rPr>
              <a:t>x</a:t>
            </a:r>
            <a:r>
              <a:rPr lang="en-GB" altLang="zh-CN" baseline="-25000" dirty="0" err="1">
                <a:latin typeface="DengXian" panose="02010600030101010101" pitchFamily="2" charset="-122"/>
                <a:ea typeface="DengXian" panose="02010600030101010101" pitchFamily="2" charset="-122"/>
              </a:rPr>
              <a:t>j</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投影到话题向量空间</a:t>
            </a:r>
            <a:r>
              <a:rPr lang="en-GB" altLang="ja-JP" dirty="0">
                <a:latin typeface="DengXian" panose="02010600030101010101" pitchFamily="2" charset="-122"/>
                <a:ea typeface="DengXian" panose="02010600030101010101" pitchFamily="2" charset="-122"/>
              </a:rPr>
              <a:t>T</a:t>
            </a:r>
            <a:r>
              <a:rPr lang="ja-JP" altLang="en-US" dirty="0">
                <a:latin typeface="DengXian" panose="02010600030101010101" pitchFamily="2" charset="-122"/>
                <a:ea typeface="DengXian" panose="02010600030101010101" pitchFamily="2" charset="-122"/>
              </a:rPr>
              <a:t>中，得到在话题向量空间的一个向量</a:t>
            </a:r>
            <a:r>
              <a:rPr lang="en-GB" altLang="ja-JP" dirty="0" err="1">
                <a:latin typeface="DengXian" panose="02010600030101010101" pitchFamily="2" charset="-122"/>
                <a:ea typeface="DengXian" panose="02010600030101010101" pitchFamily="2" charset="-122"/>
              </a:rPr>
              <a:t>y</a:t>
            </a:r>
            <a:r>
              <a:rPr lang="en-GB" altLang="zh-CN" baseline="-25000" dirty="0" err="1">
                <a:latin typeface="DengXian" panose="02010600030101010101" pitchFamily="2" charset="-122"/>
                <a:ea typeface="DengXian" panose="02010600030101010101" pitchFamily="2" charset="-122"/>
              </a:rPr>
              <a:t>j</a:t>
            </a:r>
            <a:r>
              <a:rPr lang="zh-CN" altLang="en-US" baseline="-25000"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y</a:t>
            </a:r>
            <a:r>
              <a:rPr lang="en-GB" altLang="zh-CN" baseline="-25000" dirty="0">
                <a:latin typeface="DengXian" panose="02010600030101010101" pitchFamily="2" charset="-122"/>
                <a:ea typeface="DengXian" panose="02010600030101010101" pitchFamily="2" charset="-122"/>
              </a:rPr>
              <a:t>j</a:t>
            </a:r>
            <a:r>
              <a:rPr lang="en-GB" altLang="zh-CN"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是一个</a:t>
            </a:r>
            <a:r>
              <a:rPr lang="en-GB" altLang="ja-JP" dirty="0">
                <a:latin typeface="DengXian" panose="02010600030101010101" pitchFamily="2" charset="-122"/>
                <a:ea typeface="DengXian" panose="02010600030101010101" pitchFamily="2" charset="-122"/>
              </a:rPr>
              <a:t>k</a:t>
            </a:r>
            <a:r>
              <a:rPr lang="ja-JP" altLang="en-US" dirty="0">
                <a:latin typeface="DengXian" panose="02010600030101010101" pitchFamily="2" charset="-122"/>
                <a:ea typeface="DengXian" panose="02010600030101010101" pitchFamily="2" charset="-122"/>
              </a:rPr>
              <a:t>维向量， 其表达式为</a:t>
            </a:r>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en-US" altLang="ja-JP" dirty="0" err="1">
                <a:latin typeface="DengXian" panose="02010600030101010101" pitchFamily="2" charset="-122"/>
                <a:ea typeface="DengXian" panose="02010600030101010101" pitchFamily="2" charset="-122"/>
              </a:rPr>
              <a:t>y</a:t>
            </a:r>
            <a:r>
              <a:rPr lang="en-US" altLang="ja-JP" baseline="-25000" dirty="0" err="1">
                <a:latin typeface="DengXian" panose="02010600030101010101" pitchFamily="2" charset="-122"/>
                <a:ea typeface="DengXian" panose="02010600030101010101" pitchFamily="2" charset="-122"/>
              </a:rPr>
              <a:t>lj</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a:t>
            </a:r>
            <a:r>
              <a:rPr lang="zh-CN" altLang="en-US" dirty="0">
                <a:latin typeface="DengXian" panose="02010600030101010101" pitchFamily="2" charset="-122"/>
                <a:ea typeface="DengXian" panose="02010600030101010101" pitchFamily="2" charset="-122"/>
              </a:rPr>
              <a:t> </a:t>
            </a:r>
            <a:r>
              <a:rPr lang="en-US" altLang="ja-JP" dirty="0" err="1">
                <a:latin typeface="DengXian" panose="02010600030101010101" pitchFamily="2" charset="-122"/>
                <a:ea typeface="DengXian" panose="02010600030101010101" pitchFamily="2" charset="-122"/>
              </a:rPr>
              <a:t>d</a:t>
            </a:r>
            <a:r>
              <a:rPr lang="en-US" altLang="ja-JP"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在话题</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t</a:t>
            </a:r>
            <a:r>
              <a:rPr lang="en-US" altLang="zh-CN" baseline="-25000" dirty="0" err="1">
                <a:latin typeface="DengXian" panose="02010600030101010101" pitchFamily="2" charset="-122"/>
                <a:ea typeface="DengXian" panose="02010600030101010101" pitchFamily="2" charset="-122"/>
              </a:rPr>
              <a:t>l</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的权值</a:t>
            </a:r>
            <a:r>
              <a:rPr lang="zh-CN" altLang="en-US" dirty="0">
                <a:latin typeface="DengXian" panose="02010600030101010101" pitchFamily="2" charset="-122"/>
                <a:ea typeface="DengXian" panose="02010600030101010101" pitchFamily="2" charset="-122"/>
              </a:rPr>
              <a:t>，权值越大，该话题在该文本中的重要度就越高</a:t>
            </a:r>
            <a:endParaRPr lang="en-US"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3725106" y="3428999"/>
            <a:ext cx="4443125" cy="22415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b="1" dirty="0">
                <a:latin typeface="DengXian" panose="02010600030101010101" pitchFamily="2" charset="-122"/>
                <a:ea typeface="DengXian" panose="02010600030101010101" pitchFamily="2" charset="-122"/>
              </a:rPr>
              <a:t>潜在语义分析</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Autofit/>
          </a:bodyPr>
          <a:lstStyle/>
          <a:p>
            <a:r>
              <a:rPr lang="ja-JP" altLang="en-US" sz="2200">
                <a:latin typeface="DengXian" panose="02010600030101010101" pitchFamily="2" charset="-122"/>
                <a:ea typeface="DengXian" panose="02010600030101010101" pitchFamily="2" charset="-122"/>
              </a:rPr>
              <a:t>潜在语义分析（</a:t>
            </a:r>
            <a:r>
              <a:rPr lang="en-US" altLang="ja-JP" sz="2200" dirty="0">
                <a:latin typeface="DengXian" panose="02010600030101010101" pitchFamily="2" charset="-122"/>
                <a:ea typeface="DengXian" panose="02010600030101010101" pitchFamily="2" charset="-122"/>
              </a:rPr>
              <a:t>(</a:t>
            </a:r>
            <a:r>
              <a:rPr lang="en-GB" altLang="zh-CN" sz="2200" dirty="0">
                <a:latin typeface="DengXian" panose="02010600030101010101" pitchFamily="2" charset="-122"/>
                <a:ea typeface="DengXian" panose="02010600030101010101" pitchFamily="2" charset="-122"/>
              </a:rPr>
              <a:t>latent semantic analysis, LSA</a:t>
            </a:r>
            <a:r>
              <a:rPr lang="zh-CN" altLang="en-GB" sz="2200" dirty="0">
                <a:latin typeface="DengXian" panose="02010600030101010101" pitchFamily="2" charset="-122"/>
                <a:ea typeface="DengXian" panose="02010600030101010101" pitchFamily="2" charset="-122"/>
              </a:rPr>
              <a:t>）</a:t>
            </a:r>
            <a:r>
              <a:rPr lang="ja-JP" altLang="en-US" sz="2200">
                <a:latin typeface="DengXian" panose="02010600030101010101" pitchFamily="2" charset="-122"/>
                <a:ea typeface="DengXian" panose="02010600030101010101" pitchFamily="2" charset="-122"/>
              </a:rPr>
              <a:t>是一种无监督学习方法，主要用于文本的话题分析</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通过矩阵分解发现文本与单词之间的基于话题的语义关系</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文本信息处理中，传统的方法以单词向量表示文本的语义内容，以单词向量空间的度量表示文本之间的语义相似度。</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a:latin typeface="DengXian" panose="02010600030101010101" pitchFamily="2" charset="-122"/>
                <a:ea typeface="DengXian" panose="02010600030101010101" pitchFamily="2" charset="-122"/>
              </a:rPr>
              <a:t>潜在语义分析旨在解决这种方法不能准确表示语义的问题，试图从大量的文本数据中发现潜在的话题，以话题向量表示文本的语义内容，以话题向量空间的度量更准确地表示文本之间的语义相似度。这也是话题分析（</a:t>
            </a:r>
            <a:r>
              <a:rPr lang="en-GB" altLang="zh-CN" sz="2200" dirty="0">
                <a:latin typeface="DengXian" panose="02010600030101010101" pitchFamily="2" charset="-122"/>
                <a:ea typeface="DengXian" panose="02010600030101010101" pitchFamily="2" charset="-122"/>
              </a:rPr>
              <a:t>topic </a:t>
            </a:r>
            <a:r>
              <a:rPr lang="en-GB" altLang="zh-CN" sz="2200" dirty="0" err="1">
                <a:latin typeface="DengXian" panose="02010600030101010101" pitchFamily="2" charset="-122"/>
                <a:ea typeface="DengXian" panose="02010600030101010101" pitchFamily="2" charset="-122"/>
              </a:rPr>
              <a:t>modeling</a:t>
            </a:r>
            <a:r>
              <a:rPr lang="zh-CN" altLang="en-GB" sz="2200" dirty="0">
                <a:latin typeface="DengXian" panose="02010600030101010101" pitchFamily="2" charset="-122"/>
                <a:ea typeface="DengXian" panose="02010600030101010101" pitchFamily="2" charset="-122"/>
              </a:rPr>
              <a:t>）</a:t>
            </a:r>
            <a:r>
              <a:rPr lang="ja-JP" altLang="en-US" sz="2200">
                <a:latin typeface="DengXian" panose="02010600030101010101" pitchFamily="2" charset="-122"/>
                <a:ea typeface="DengXian" panose="02010600030101010101" pitchFamily="2" charset="-122"/>
              </a:rPr>
              <a:t>的基本想法。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6983101" cy="1325563"/>
          </a:xfrm>
        </p:spPr>
        <p:txBody>
          <a:bodyPr/>
          <a:lstStyle/>
          <a:p>
            <a:r>
              <a:rPr lang="ja-JP" altLang="en-US" b="1" dirty="0">
                <a:latin typeface="DengXian" panose="02010600030101010101" pitchFamily="2" charset="-122"/>
                <a:ea typeface="DengXian" panose="02010600030101010101" pitchFamily="2" charset="-122"/>
              </a:rPr>
              <a:t>文本在话题向量空间的表示</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矩阵</a:t>
            </a:r>
            <a:r>
              <a:rPr lang="en-GB" altLang="ja-JP" dirty="0">
                <a:latin typeface="DengXian" panose="02010600030101010101" pitchFamily="2" charset="-122"/>
                <a:ea typeface="DengXian" panose="02010600030101010101" pitchFamily="2" charset="-122"/>
              </a:rPr>
              <a:t>Y</a:t>
            </a:r>
            <a:r>
              <a:rPr lang="ja-JP" altLang="en-US" dirty="0">
                <a:latin typeface="DengXian" panose="02010600030101010101" pitchFamily="2" charset="-122"/>
                <a:ea typeface="DengXian" panose="02010600030101010101" pitchFamily="2" charset="-122"/>
              </a:rPr>
              <a:t>表示话题在文本中出现的情况，称为话题</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a:t>
            </a:r>
            <a:r>
              <a:rPr lang="en-US" altLang="ja-JP"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topic-document</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matrix</a:t>
            </a:r>
            <a:r>
              <a:rPr lang="en-US" altLang="ja-JP"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记作</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矩阵</a:t>
            </a:r>
            <a:r>
              <a:rPr lang="en-US" altLang="zh-CN" dirty="0">
                <a:latin typeface="DengXian" panose="02010600030101010101" pitchFamily="2" charset="-122"/>
                <a:ea typeface="DengXian" panose="02010600030101010101" pitchFamily="2" charset="-122"/>
              </a:rPr>
              <a:t>Y</a:t>
            </a:r>
            <a:r>
              <a:rPr lang="ja-JP" altLang="en-US" dirty="0">
                <a:latin typeface="DengXian" panose="02010600030101010101" pitchFamily="2" charset="-122"/>
                <a:ea typeface="DengXian" panose="02010600030101010101" pitchFamily="2" charset="-122"/>
              </a:rPr>
              <a:t>可一个写作</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3639189" y="3068457"/>
            <a:ext cx="3939898" cy="2221886"/>
          </a:xfrm>
          <a:prstGeom prst="rect">
            <a:avLst/>
          </a:prstGeom>
        </p:spPr>
      </p:pic>
      <p:pic>
        <p:nvPicPr>
          <p:cNvPr id="5" name="Picture 4"/>
          <p:cNvPicPr>
            <a:picLocks noChangeAspect="1"/>
          </p:cNvPicPr>
          <p:nvPr/>
        </p:nvPicPr>
        <p:blipFill>
          <a:blip r:embed="rId4"/>
          <a:stretch>
            <a:fillRect/>
          </a:stretch>
        </p:blipFill>
        <p:spPr>
          <a:xfrm>
            <a:off x="4440924" y="5672952"/>
            <a:ext cx="3021562" cy="5742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4" y="1364096"/>
            <a:ext cx="10874415" cy="1325563"/>
          </a:xfrm>
        </p:spPr>
        <p:txBody>
          <a:bodyPr/>
          <a:lstStyle/>
          <a:p>
            <a:r>
              <a:rPr lang="zh-CN" altLang="en-US" b="1" dirty="0">
                <a:latin typeface="DengXian" panose="02010600030101010101" pitchFamily="2" charset="-122"/>
                <a:ea typeface="DengXian" panose="02010600030101010101" pitchFamily="2" charset="-122"/>
              </a:rPr>
              <a:t>从单词向量空间到话题向量空间的线性变换</a:t>
            </a:r>
          </a:p>
        </p:txBody>
      </p:sp>
      <p:sp>
        <p:nvSpPr>
          <p:cNvPr id="3" name="内容占位符 2"/>
          <p:cNvSpPr>
            <a:spLocks noGrp="1"/>
          </p:cNvSpPr>
          <p:nvPr>
            <p:ph idx="1"/>
          </p:nvPr>
        </p:nvSpPr>
        <p:spPr>
          <a:xfrm>
            <a:off x="838200" y="2689659"/>
            <a:ext cx="11263792" cy="4351338"/>
          </a:xfrm>
        </p:spPr>
        <p:txBody>
          <a:bodyPr>
            <a:normAutofit/>
          </a:bodyPr>
          <a:lstStyle/>
          <a:p>
            <a:r>
              <a:rPr lang="zh-CN" altLang="en-US" dirty="0">
                <a:latin typeface="DengXian" panose="02010600030101010101" pitchFamily="2" charset="-122"/>
                <a:ea typeface="DengXian" panose="02010600030101010101" pitchFamily="2" charset="-122"/>
              </a:rPr>
              <a:t>这样一来，</a:t>
            </a:r>
            <a:r>
              <a:rPr lang="ja-JP" altLang="en-US" dirty="0">
                <a:latin typeface="DengXian" panose="02010600030101010101" pitchFamily="2" charset="-122"/>
                <a:ea typeface="DengXian" panose="02010600030101010101" pitchFamily="2" charset="-122"/>
              </a:rPr>
              <a:t>在单词向量空间的文本向量</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x</a:t>
            </a:r>
            <a:r>
              <a:rPr lang="en-US"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可以通过它在话题空间中的向量</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y</a:t>
            </a:r>
            <a:r>
              <a:rPr lang="en-US"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近似表示，具体地由</a:t>
            </a:r>
            <a:r>
              <a:rPr lang="en-GB" altLang="ja-JP" dirty="0">
                <a:latin typeface="DengXian" panose="02010600030101010101" pitchFamily="2" charset="-122"/>
                <a:ea typeface="DengXian" panose="02010600030101010101" pitchFamily="2" charset="-122"/>
              </a:rPr>
              <a:t>k</a:t>
            </a:r>
            <a:r>
              <a:rPr lang="ja-JP" altLang="en-US" dirty="0">
                <a:latin typeface="DengXian" panose="02010600030101010101" pitchFamily="2" charset="-122"/>
                <a:ea typeface="DengXian" panose="02010600030101010101" pitchFamily="2" charset="-122"/>
              </a:rPr>
              <a:t>个话题向量以</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y</a:t>
            </a:r>
            <a:r>
              <a:rPr lang="en-US"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为系数的线性组合近似表示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所以，单词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可以近似的表示为单词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话题矩阵</a:t>
            </a:r>
            <a:r>
              <a:rPr lang="en-GB" altLang="ja-JP" dirty="0">
                <a:latin typeface="DengXian" panose="02010600030101010101" pitchFamily="2" charset="-122"/>
                <a:ea typeface="DengXian" panose="02010600030101010101" pitchFamily="2" charset="-122"/>
              </a:rPr>
              <a:t>T</a:t>
            </a:r>
            <a:r>
              <a:rPr lang="ja-JP" altLang="en-US" dirty="0">
                <a:latin typeface="DengXian" panose="02010600030101010101" pitchFamily="2" charset="-122"/>
                <a:ea typeface="DengXian" panose="02010600030101010101" pitchFamily="2" charset="-122"/>
              </a:rPr>
              <a:t>与话题</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a:t>
            </a:r>
            <a:r>
              <a:rPr lang="en-GB" altLang="ja-JP" dirty="0">
                <a:latin typeface="DengXian" panose="02010600030101010101" pitchFamily="2" charset="-122"/>
                <a:ea typeface="DengXian" panose="02010600030101010101" pitchFamily="2" charset="-122"/>
              </a:rPr>
              <a:t>Y</a:t>
            </a:r>
            <a:r>
              <a:rPr lang="ja-JP" altLang="en-US" dirty="0">
                <a:latin typeface="DengXian" panose="02010600030101010101" pitchFamily="2" charset="-122"/>
                <a:ea typeface="DengXian" panose="02010600030101010101" pitchFamily="2" charset="-122"/>
              </a:rPr>
              <a:t>的乘积形式。这就是潜在语义分析。</a:t>
            </a:r>
            <a:endParaRPr lang="en-GB" altLang="ja-JP" dirty="0">
              <a:latin typeface="DengXian" panose="02010600030101010101" pitchFamily="2" charset="-122"/>
              <a:ea typeface="DengXian" panose="02010600030101010101" pitchFamily="2" charset="-122"/>
            </a:endParaRPr>
          </a:p>
        </p:txBody>
      </p:sp>
      <p:grpSp>
        <p:nvGrpSpPr>
          <p:cNvPr id="7" name="Group 6"/>
          <p:cNvGrpSpPr/>
          <p:nvPr/>
        </p:nvGrpSpPr>
        <p:grpSpPr>
          <a:xfrm>
            <a:off x="3358491" y="3565546"/>
            <a:ext cx="5719603" cy="667486"/>
            <a:chOff x="3737454" y="3725376"/>
            <a:chExt cx="4876800" cy="516259"/>
          </a:xfrm>
        </p:grpSpPr>
        <p:pic>
          <p:nvPicPr>
            <p:cNvPr id="4" name="Picture 3"/>
            <p:cNvPicPr>
              <a:picLocks noChangeAspect="1"/>
            </p:cNvPicPr>
            <p:nvPr/>
          </p:nvPicPr>
          <p:blipFill>
            <a:blip r:embed="rId3"/>
            <a:stretch>
              <a:fillRect/>
            </a:stretch>
          </p:blipFill>
          <p:spPr>
            <a:xfrm>
              <a:off x="3737454" y="3881872"/>
              <a:ext cx="4876800" cy="359763"/>
            </a:xfrm>
            <a:prstGeom prst="rect">
              <a:avLst/>
            </a:prstGeom>
          </p:spPr>
        </p:pic>
        <p:pic>
          <p:nvPicPr>
            <p:cNvPr id="5" name="Picture 4"/>
            <p:cNvPicPr>
              <a:picLocks noChangeAspect="1"/>
            </p:cNvPicPr>
            <p:nvPr/>
          </p:nvPicPr>
          <p:blipFill>
            <a:blip r:embed="rId4"/>
            <a:stretch>
              <a:fillRect/>
            </a:stretch>
          </p:blipFill>
          <p:spPr>
            <a:xfrm>
              <a:off x="7816440" y="3725376"/>
              <a:ext cx="523773" cy="266700"/>
            </a:xfrm>
            <a:prstGeom prst="rect">
              <a:avLst/>
            </a:prstGeom>
          </p:spPr>
        </p:pic>
        <p:pic>
          <p:nvPicPr>
            <p:cNvPr id="6" name="Picture 5"/>
            <p:cNvPicPr>
              <a:picLocks noChangeAspect="1"/>
            </p:cNvPicPr>
            <p:nvPr/>
          </p:nvPicPr>
          <p:blipFill>
            <a:blip r:embed="rId4"/>
            <a:stretch>
              <a:fillRect/>
            </a:stretch>
          </p:blipFill>
          <p:spPr>
            <a:xfrm>
              <a:off x="7902473" y="4038368"/>
              <a:ext cx="349250" cy="164922"/>
            </a:xfrm>
            <a:prstGeom prst="rect">
              <a:avLst/>
            </a:prstGeom>
          </p:spPr>
        </p:pic>
      </p:grpSp>
      <p:pic>
        <p:nvPicPr>
          <p:cNvPr id="8" name="Picture 7"/>
          <p:cNvPicPr>
            <a:picLocks noChangeAspect="1"/>
          </p:cNvPicPr>
          <p:nvPr/>
        </p:nvPicPr>
        <p:blipFill>
          <a:blip r:embed="rId5"/>
          <a:stretch>
            <a:fillRect/>
          </a:stretch>
        </p:blipFill>
        <p:spPr>
          <a:xfrm>
            <a:off x="5590728" y="5633686"/>
            <a:ext cx="1620144" cy="4094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4" y="1364096"/>
            <a:ext cx="10818671" cy="1325563"/>
          </a:xfrm>
        </p:spPr>
        <p:txBody>
          <a:bodyPr/>
          <a:lstStyle/>
          <a:p>
            <a:r>
              <a:rPr lang="zh-CN" altLang="en-US" b="1" dirty="0">
                <a:latin typeface="DengXian" panose="02010600030101010101" pitchFamily="2" charset="-122"/>
                <a:ea typeface="DengXian" panose="02010600030101010101" pitchFamily="2" charset="-122"/>
              </a:rPr>
              <a:t>从单词向量空间到话题向量空间的线性变换</a:t>
            </a:r>
          </a:p>
        </p:txBody>
      </p:sp>
      <p:sp>
        <p:nvSpPr>
          <p:cNvPr id="3" name="内容占位符 2"/>
          <p:cNvSpPr>
            <a:spLocks noGrp="1"/>
          </p:cNvSpPr>
          <p:nvPr>
            <p:ph idx="1"/>
          </p:nvPr>
        </p:nvSpPr>
        <p:spPr>
          <a:xfrm>
            <a:off x="838200" y="2689659"/>
            <a:ext cx="10515600" cy="4351338"/>
          </a:xfrm>
        </p:spPr>
        <p:txBody>
          <a:bodyPr>
            <a:normAutofit/>
          </a:bodyPr>
          <a:lstStyle/>
          <a:p>
            <a:r>
              <a:rPr lang="ja-JP" altLang="en-US" dirty="0">
                <a:latin typeface="DengXian" panose="02010600030101010101" pitchFamily="2" charset="-122"/>
                <a:ea typeface="DengXian" panose="02010600030101010101" pitchFamily="2" charset="-122"/>
              </a:rPr>
              <a:t>直观上</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潜在语义分析是将文本在单词向量空间的表示通过线性变换转换为在话题向量空间中的表示</a:t>
            </a:r>
            <a:endParaRPr lang="en-GB" altLang="ja-JP"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3"/>
          <a:stretch>
            <a:fillRect/>
          </a:stretch>
        </p:blipFill>
        <p:spPr>
          <a:xfrm>
            <a:off x="3213100" y="3573820"/>
            <a:ext cx="5765800" cy="2941954"/>
          </a:xfrm>
          <a:prstGeom prst="rect">
            <a:avLst/>
          </a:prstGeom>
        </p:spPr>
      </p:pic>
      <p:pic>
        <p:nvPicPr>
          <p:cNvPr id="6" name="Picture 5"/>
          <p:cNvPicPr>
            <a:picLocks noChangeAspect="1"/>
          </p:cNvPicPr>
          <p:nvPr/>
        </p:nvPicPr>
        <p:blipFill>
          <a:blip r:embed="rId3"/>
          <a:stretch>
            <a:fillRect/>
          </a:stretch>
        </p:blipFill>
        <p:spPr>
          <a:xfrm>
            <a:off x="3028835" y="3556000"/>
            <a:ext cx="6134330" cy="31299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364096"/>
            <a:ext cx="10904588" cy="1325563"/>
          </a:xfrm>
        </p:spPr>
        <p:txBody>
          <a:bodyPr/>
          <a:lstStyle/>
          <a:p>
            <a:r>
              <a:rPr lang="zh-CN" altLang="en-US" b="1" dirty="0">
                <a:latin typeface="DengXian" panose="02010600030101010101" pitchFamily="2" charset="-122"/>
                <a:ea typeface="DengXian" panose="02010600030101010101" pitchFamily="2" charset="-122"/>
              </a:rPr>
              <a:t>从单词向量空间到话题向量空间的线性变换</a:t>
            </a:r>
          </a:p>
        </p:txBody>
      </p:sp>
      <p:pic>
        <p:nvPicPr>
          <p:cNvPr id="4" name="Picture 3"/>
          <p:cNvPicPr>
            <a:picLocks noChangeAspect="1"/>
          </p:cNvPicPr>
          <p:nvPr/>
        </p:nvPicPr>
        <p:blipFill>
          <a:blip r:embed="rId3"/>
          <a:stretch>
            <a:fillRect/>
          </a:stretch>
        </p:blipFill>
        <p:spPr>
          <a:xfrm>
            <a:off x="1000318" y="2497723"/>
            <a:ext cx="9941798" cy="41362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4" y="1229084"/>
            <a:ext cx="11015053" cy="1325563"/>
          </a:xfrm>
        </p:spPr>
        <p:txBody>
          <a:bodyPr/>
          <a:lstStyle/>
          <a:p>
            <a:r>
              <a:rPr lang="zh-CN" altLang="en-US" b="1" dirty="0">
                <a:latin typeface="DengXian" panose="02010600030101010101" pitchFamily="2" charset="-122"/>
                <a:ea typeface="DengXian" panose="02010600030101010101" pitchFamily="2" charset="-122"/>
              </a:rPr>
              <a:t>从单词向量空间到话题向量空间的线性变换</a:t>
            </a:r>
          </a:p>
        </p:txBody>
      </p:sp>
      <p:sp>
        <p:nvSpPr>
          <p:cNvPr id="3" name="内容占位符 2"/>
          <p:cNvSpPr>
            <a:spLocks noGrp="1"/>
          </p:cNvSpPr>
          <p:nvPr>
            <p:ph idx="1"/>
          </p:nvPr>
        </p:nvSpPr>
        <p:spPr>
          <a:xfrm>
            <a:off x="479384" y="2562475"/>
            <a:ext cx="11364858" cy="4351338"/>
          </a:xfrm>
        </p:spPr>
        <p:txBody>
          <a:bodyPr>
            <a:normAutofit/>
          </a:bodyPr>
          <a:lstStyle/>
          <a:p>
            <a:r>
              <a:rPr lang="ja-JP" altLang="en-US" dirty="0">
                <a:latin typeface="DengXian" panose="02010600030101010101" pitchFamily="2" charset="-122"/>
                <a:ea typeface="DengXian" panose="02010600030101010101" pitchFamily="2" charset="-122"/>
              </a:rPr>
              <a:t>在原始的单词向量空间中，两个文本</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d</a:t>
            </a:r>
            <a:r>
              <a:rPr lang="en-GB" altLang="ja-JP" baseline="-25000" dirty="0">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与</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d</a:t>
            </a:r>
            <a:r>
              <a:rPr lang="en-US"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的相似度可以由对应的向量的内积表示，即</a:t>
            </a:r>
            <a:r>
              <a:rPr lang="en-GB" altLang="ja-JP" dirty="0">
                <a:latin typeface="DengXian" panose="02010600030101010101" pitchFamily="2" charset="-122"/>
                <a:ea typeface="DengXian" panose="02010600030101010101" pitchFamily="2" charset="-122"/>
              </a:rPr>
              <a:t>x</a:t>
            </a:r>
            <a:r>
              <a:rPr lang="en-GB" altLang="ja-JP" baseline="-25000" dirty="0">
                <a:latin typeface="DengXian" panose="02010600030101010101" pitchFamily="2" charset="-122"/>
                <a:ea typeface="DengXian" panose="02010600030101010101" pitchFamily="2" charset="-122"/>
              </a:rPr>
              <a:t>i</a:t>
            </a:r>
            <a:r>
              <a:rPr lang="ja-JP" altLang="en-GB"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x</a:t>
            </a:r>
            <a:r>
              <a:rPr lang="en-GB" altLang="ja-JP" baseline="-25000" dirty="0" err="1">
                <a:latin typeface="DengXian" panose="02010600030101010101" pitchFamily="2" charset="-122"/>
                <a:ea typeface="DengXian" panose="02010600030101010101" pitchFamily="2" charset="-122"/>
              </a:rPr>
              <a:t>j</a:t>
            </a:r>
            <a:r>
              <a:rPr lang="ja-JP" altLang="en-GB" dirty="0">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经过潜在语义分析之后，在话题向量空间中，两个文本</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d</a:t>
            </a:r>
            <a:r>
              <a:rPr lang="en-GB" altLang="ja-JP" baseline="-25000" dirty="0">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与</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d</a:t>
            </a:r>
            <a:r>
              <a:rPr lang="en-US"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的相似度可以由对应的向量的内积即</a:t>
            </a:r>
            <a:r>
              <a:rPr lang="zh-CN" altLang="en-US"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y</a:t>
            </a:r>
            <a:r>
              <a:rPr lang="en-GB" altLang="ja-JP" baseline="-25000" dirty="0" err="1">
                <a:latin typeface="DengXian" panose="02010600030101010101" pitchFamily="2" charset="-122"/>
                <a:ea typeface="DengXian" panose="02010600030101010101" pitchFamily="2" charset="-122"/>
              </a:rPr>
              <a:t>i</a:t>
            </a:r>
            <a:r>
              <a:rPr lang="ja-JP" altLang="en-GB"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y</a:t>
            </a:r>
            <a:r>
              <a:rPr lang="en-GB" altLang="ja-JP"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表示。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要进行潜在语义分析，需要同时决定两部分的内容，一是话题向量空间</a:t>
            </a:r>
            <a:r>
              <a:rPr lang="en-GB" altLang="ja-JP" dirty="0">
                <a:latin typeface="DengXian" panose="02010600030101010101" pitchFamily="2" charset="-122"/>
                <a:ea typeface="DengXian" panose="02010600030101010101" pitchFamily="2" charset="-122"/>
              </a:rPr>
              <a:t>T</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二是文本在话题空间的表示</a:t>
            </a:r>
            <a:r>
              <a:rPr lang="en-US" altLang="zh-CN" dirty="0">
                <a:latin typeface="DengXian" panose="02010600030101010101" pitchFamily="2" charset="-122"/>
                <a:ea typeface="DengXian" panose="02010600030101010101" pitchFamily="2" charset="-122"/>
              </a:rPr>
              <a:t>Y</a:t>
            </a:r>
            <a:r>
              <a:rPr lang="zh-CN" altLang="en-US" dirty="0">
                <a:latin typeface="DengXian" panose="02010600030101010101" pitchFamily="2" charset="-122"/>
                <a:ea typeface="DengXian" panose="02010600030101010101" pitchFamily="2" charset="-122"/>
              </a:rPr>
              <a:t>， 使两者的乘积是原始矩阵数据的近似，而这一结果完全从话题</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文本矩阵的信息中获得</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4755402" cy="1325563"/>
          </a:xfrm>
        </p:spPr>
        <p:txBody>
          <a:bodyPr/>
          <a:lstStyle/>
          <a:p>
            <a:r>
              <a:rPr lang="ja-JP" altLang="en-US" b="1" dirty="0">
                <a:latin typeface="DengXian" panose="02010600030101010101" pitchFamily="2" charset="-122"/>
                <a:ea typeface="DengXian" panose="02010600030101010101" pitchFamily="2" charset="-122"/>
              </a:rPr>
              <a:t>潜在语义分析算法</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479385" y="2768435"/>
            <a:ext cx="10515600" cy="2331339"/>
          </a:xfrm>
        </p:spPr>
        <p:txBody>
          <a:bodyPr>
            <a:normAutofit/>
          </a:bodyPr>
          <a:lstStyle/>
          <a:p>
            <a:r>
              <a:rPr lang="ja-JP" altLang="en-US" dirty="0">
                <a:latin typeface="DengXian" panose="02010600030101010101" pitchFamily="2" charset="-122"/>
                <a:ea typeface="DengXian" panose="02010600030101010101" pitchFamily="2" charset="-122"/>
              </a:rPr>
              <a:t>潜在语义分析利用矩阵奇异值分解</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潜在语义</a:t>
            </a:r>
            <a:r>
              <a:rPr lang="zh-CN" altLang="en-US" dirty="0">
                <a:latin typeface="DengXian" panose="02010600030101010101" pitchFamily="2" charset="-122"/>
                <a:ea typeface="DengXian" panose="02010600030101010101" pitchFamily="2" charset="-122"/>
              </a:rPr>
              <a:t>分析</a:t>
            </a:r>
            <a:r>
              <a:rPr lang="ja-JP" altLang="en-US" dirty="0">
                <a:latin typeface="DengXian" panose="02010600030101010101" pitchFamily="2" charset="-122"/>
                <a:ea typeface="DengXian" panose="02010600030101010101" pitchFamily="2" charset="-122"/>
              </a:rPr>
              <a:t>对单词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文本矩阵进行奇异值分解， 将其左矩阵作为话题向量空间，将其对角矩阵与右矩阵的乘积作为文本在话题向量空间的表示。</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5240218" cy="1325563"/>
          </a:xfrm>
        </p:spPr>
        <p:txBody>
          <a:bodyPr/>
          <a:lstStyle/>
          <a:p>
            <a:r>
              <a:rPr lang="ja-JP" altLang="en-US" b="1" dirty="0">
                <a:latin typeface="DengXian" panose="02010600030101010101" pitchFamily="2" charset="-122"/>
                <a:ea typeface="DengXian" panose="02010600030101010101" pitchFamily="2" charset="-122"/>
              </a:rPr>
              <a:t>矩阵奇异值分解算法</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给定文本集合</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和单词集合</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。潜在语 </a:t>
            </a:r>
            <a:endParaRPr lang="en-US" altLang="ja-JP" dirty="0">
              <a:latin typeface="DengXian" panose="02010600030101010101" pitchFamily="2" charset="-122"/>
              <a:ea typeface="DengXian" panose="02010600030101010101" pitchFamily="2" charset="-122"/>
            </a:endParaRPr>
          </a:p>
          <a:p>
            <a:pPr marL="0" indent="0">
              <a:buNone/>
            </a:pPr>
            <a:r>
              <a:rPr lang="en-US"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义分析首先将这些数据</a:t>
            </a:r>
            <a:r>
              <a:rPr lang="zh-CN" altLang="en-US" dirty="0">
                <a:latin typeface="DengXian" panose="02010600030101010101" pitchFamily="2" charset="-122"/>
                <a:ea typeface="DengXian" panose="02010600030101010101" pitchFamily="2" charset="-122"/>
              </a:rPr>
              <a:t>表示</a:t>
            </a:r>
            <a:r>
              <a:rPr lang="ja-JP" altLang="en-US" dirty="0">
                <a:latin typeface="DengXian" panose="02010600030101010101" pitchFamily="2" charset="-122"/>
                <a:ea typeface="DengXian" panose="02010600030101010101" pitchFamily="2" charset="-122"/>
              </a:rPr>
              <a:t>成一个单词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3386529" y="3215742"/>
            <a:ext cx="2070100" cy="496268"/>
          </a:xfrm>
          <a:prstGeom prst="rect">
            <a:avLst/>
          </a:prstGeom>
        </p:spPr>
      </p:pic>
      <p:pic>
        <p:nvPicPr>
          <p:cNvPr id="5" name="Picture 4"/>
          <p:cNvPicPr>
            <a:picLocks noChangeAspect="1"/>
          </p:cNvPicPr>
          <p:nvPr/>
        </p:nvPicPr>
        <p:blipFill>
          <a:blip r:embed="rId4"/>
          <a:stretch>
            <a:fillRect/>
          </a:stretch>
        </p:blipFill>
        <p:spPr>
          <a:xfrm>
            <a:off x="7350166" y="3215742"/>
            <a:ext cx="2336800" cy="496268"/>
          </a:xfrm>
          <a:prstGeom prst="rect">
            <a:avLst/>
          </a:prstGeom>
        </p:spPr>
      </p:pic>
      <p:pic>
        <p:nvPicPr>
          <p:cNvPr id="6" name="Picture 5"/>
          <p:cNvPicPr>
            <a:picLocks noChangeAspect="1"/>
          </p:cNvPicPr>
          <p:nvPr/>
        </p:nvPicPr>
        <p:blipFill>
          <a:blip r:embed="rId5"/>
          <a:stretch>
            <a:fillRect/>
          </a:stretch>
        </p:blipFill>
        <p:spPr>
          <a:xfrm>
            <a:off x="3498041" y="4320387"/>
            <a:ext cx="4394030" cy="23145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5240218" cy="1325563"/>
          </a:xfrm>
        </p:spPr>
        <p:txBody>
          <a:bodyPr/>
          <a:lstStyle/>
          <a:p>
            <a:r>
              <a:rPr lang="ja-JP" altLang="en-US" b="1" dirty="0">
                <a:latin typeface="DengXian" panose="02010600030101010101" pitchFamily="2" charset="-122"/>
                <a:ea typeface="DengXian" panose="02010600030101010101" pitchFamily="2" charset="-122"/>
              </a:rPr>
              <a:t>矩阵奇异值分解算法</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）截断奇异值分解</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潜在语义分析根据确定的话题个数</a:t>
            </a:r>
            <a:r>
              <a:rPr lang="en-GB" altLang="ja-JP" dirty="0">
                <a:latin typeface="DengXian" panose="02010600030101010101" pitchFamily="2" charset="-122"/>
                <a:ea typeface="DengXian" panose="02010600030101010101" pitchFamily="2" charset="-122"/>
              </a:rPr>
              <a:t>k</a:t>
            </a:r>
            <a:r>
              <a:rPr lang="ja-JP" altLang="en-US">
                <a:latin typeface="DengXian" panose="02010600030101010101" pitchFamily="2" charset="-122"/>
                <a:ea typeface="DengXian" panose="02010600030101010101" pitchFamily="2" charset="-122"/>
              </a:rPr>
              <a:t>对单词</a:t>
            </a:r>
            <a:r>
              <a:rPr lang="en-US" altLang="zh-CN"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文本矩阵</a:t>
            </a:r>
            <a:r>
              <a:rPr lang="en-US" altLang="zh-CN" dirty="0">
                <a:latin typeface="DengXian" panose="02010600030101010101" pitchFamily="2" charset="-122"/>
                <a:ea typeface="DengXian" panose="02010600030101010101" pitchFamily="2" charset="-122"/>
              </a:rPr>
              <a:t>X</a:t>
            </a:r>
            <a:r>
              <a:rPr lang="ja-JP" altLang="en-US">
                <a:latin typeface="DengXian" panose="02010600030101010101" pitchFamily="2" charset="-122"/>
                <a:ea typeface="DengXian" panose="02010600030101010101" pitchFamily="2" charset="-122"/>
              </a:rPr>
              <a:t>进行截断奇异值分解</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1699925" y="4105594"/>
            <a:ext cx="8665321" cy="236271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5326134" cy="1325563"/>
          </a:xfrm>
        </p:spPr>
        <p:txBody>
          <a:bodyPr/>
          <a:lstStyle/>
          <a:p>
            <a:r>
              <a:rPr lang="ja-JP" altLang="en-US" b="1" dirty="0">
                <a:latin typeface="DengXian" panose="02010600030101010101" pitchFamily="2" charset="-122"/>
                <a:ea typeface="DengXian" panose="02010600030101010101" pitchFamily="2" charset="-122"/>
              </a:rPr>
              <a:t>矩阵奇异值分解算法</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话题向量空间</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在单词一文本矩阵</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的截断奇异值分解式中，矩阵</a:t>
            </a:r>
            <a:r>
              <a:rPr lang="en-GB" altLang="ja-JP" dirty="0" err="1">
                <a:latin typeface="DengXian" panose="02010600030101010101" pitchFamily="2" charset="-122"/>
                <a:ea typeface="DengXian" panose="02010600030101010101" pitchFamily="2" charset="-122"/>
              </a:rPr>
              <a:t>U</a:t>
            </a:r>
            <a:r>
              <a:rPr lang="en-GB" altLang="ja-JP" baseline="-25000" dirty="0" err="1">
                <a:latin typeface="DengXian" panose="02010600030101010101" pitchFamily="2" charset="-122"/>
                <a:ea typeface="DengXian" panose="02010600030101010101" pitchFamily="2" charset="-122"/>
              </a:rPr>
              <a:t>k</a:t>
            </a:r>
            <a:r>
              <a:rPr lang="ja-JP" altLang="en-US" dirty="0">
                <a:latin typeface="DengXian" panose="02010600030101010101" pitchFamily="2" charset="-122"/>
                <a:ea typeface="DengXian" panose="02010600030101010101" pitchFamily="2" charset="-122"/>
              </a:rPr>
              <a:t>的每一个列向量 </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表示一个话题，称为话题向量。由这</a:t>
            </a:r>
            <a:r>
              <a:rPr lang="en-GB" altLang="ja-JP" dirty="0">
                <a:latin typeface="DengXian" panose="02010600030101010101" pitchFamily="2" charset="-122"/>
                <a:ea typeface="DengXian" panose="02010600030101010101" pitchFamily="2" charset="-122"/>
              </a:rPr>
              <a:t>k</a:t>
            </a:r>
            <a:r>
              <a:rPr lang="ja-JP" altLang="en-US" dirty="0">
                <a:latin typeface="DengXian" panose="02010600030101010101" pitchFamily="2" charset="-122"/>
                <a:ea typeface="DengXian" panose="02010600030101010101" pitchFamily="2" charset="-122"/>
              </a:rPr>
              <a:t>个话题向量张成一个子空间</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pPr marL="0" indent="0">
              <a:buNone/>
            </a:pPr>
            <a:r>
              <a:rPr lang="ja-JP" altLang="en-US" dirty="0">
                <a:latin typeface="DengXian" panose="02010600030101010101" pitchFamily="2" charset="-122"/>
                <a:ea typeface="DengXian" panose="02010600030101010101" pitchFamily="2" charset="-122"/>
              </a:rPr>
              <a:t>   称为话题向量空间</a:t>
            </a:r>
            <a:endParaRPr lang="en-GB" altLang="ja-JP"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3"/>
          <a:stretch>
            <a:fillRect/>
          </a:stretch>
        </p:blipFill>
        <p:spPr>
          <a:xfrm>
            <a:off x="1877078" y="3670551"/>
            <a:ext cx="1805069" cy="457570"/>
          </a:xfrm>
          <a:prstGeom prst="rect">
            <a:avLst/>
          </a:prstGeom>
        </p:spPr>
      </p:pic>
      <p:pic>
        <p:nvPicPr>
          <p:cNvPr id="6" name="Picture 5"/>
          <p:cNvPicPr>
            <a:picLocks noChangeAspect="1"/>
          </p:cNvPicPr>
          <p:nvPr/>
        </p:nvPicPr>
        <p:blipFill>
          <a:blip r:embed="rId4"/>
          <a:stretch>
            <a:fillRect/>
          </a:stretch>
        </p:blipFill>
        <p:spPr>
          <a:xfrm>
            <a:off x="3958310" y="4283565"/>
            <a:ext cx="4430850" cy="73452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5264765" cy="1325563"/>
          </a:xfrm>
        </p:spPr>
        <p:txBody>
          <a:bodyPr/>
          <a:lstStyle/>
          <a:p>
            <a:r>
              <a:rPr lang="ja-JP" altLang="en-US" b="1" dirty="0">
                <a:latin typeface="DengXian" panose="02010600030101010101" pitchFamily="2" charset="-122"/>
                <a:ea typeface="DengXian" panose="02010600030101010101" pitchFamily="2" charset="-122"/>
              </a:rPr>
              <a:t>矩阵奇异值分解算法</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838199" y="2283619"/>
            <a:ext cx="11267883" cy="4351338"/>
          </a:xfrm>
        </p:spPr>
        <p:txBody>
          <a:bodyPr>
            <a:normAutofit/>
          </a:bodyPr>
          <a:lstStyle/>
          <a:p>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4</a:t>
            </a:r>
            <a:r>
              <a:rPr lang="zh-CN" altLang="en-US" dirty="0">
                <a:latin typeface="DengXian" panose="02010600030101010101" pitchFamily="2" charset="-122"/>
                <a:ea typeface="DengXian" panose="02010600030101010101" pitchFamily="2" charset="-122"/>
              </a:rPr>
              <a:t>） 文本的话题空间表示</a:t>
            </a:r>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有了话题向量空间，接着考虑文本在话题空间的表示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pPr marL="0" indent="0">
              <a:buNone/>
            </a:pPr>
            <a:r>
              <a:rPr lang="en-GB" altLang="ja-JP" dirty="0">
                <a:latin typeface="DengXian" panose="02010600030101010101" pitchFamily="2" charset="-122"/>
                <a:ea typeface="DengXian" panose="02010600030101010101" pitchFamily="2" charset="-122"/>
              </a:rPr>
              <a:t>							        </a:t>
            </a:r>
            <a:r>
              <a:rPr lang="ja-JP" altLang="en-GB" dirty="0">
                <a:latin typeface="DengXian" panose="02010600030101010101" pitchFamily="2" charset="-122"/>
                <a:ea typeface="DengXian" panose="02010600030101010101" pitchFamily="2" charset="-122"/>
              </a:rPr>
              <a:t>其中</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85917" y="3234153"/>
            <a:ext cx="8002534" cy="3623847"/>
          </a:xfrm>
          <a:prstGeom prst="rect">
            <a:avLst/>
          </a:prstGeom>
        </p:spPr>
      </p:pic>
      <p:pic>
        <p:nvPicPr>
          <p:cNvPr id="5" name="Picture 4"/>
          <p:cNvPicPr>
            <a:picLocks noChangeAspect="1"/>
          </p:cNvPicPr>
          <p:nvPr/>
        </p:nvPicPr>
        <p:blipFill rotWithShape="1">
          <a:blip r:embed="rId4"/>
          <a:srcRect l="7592"/>
          <a:stretch>
            <a:fillRect/>
          </a:stretch>
        </p:blipFill>
        <p:spPr>
          <a:xfrm>
            <a:off x="8795445" y="4095750"/>
            <a:ext cx="3567682" cy="2044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58704" cy="1325563"/>
          </a:xfrm>
        </p:spPr>
        <p:txBody>
          <a:bodyPr/>
          <a:lstStyle/>
          <a:p>
            <a:r>
              <a:rPr lang="ja-JP" altLang="en-US" b="1" dirty="0">
                <a:latin typeface="DengXian" panose="02010600030101010101" pitchFamily="2" charset="-122"/>
                <a:ea typeface="DengXian" panose="02010600030101010101" pitchFamily="2" charset="-122"/>
              </a:rPr>
              <a:t>潜在语义分析</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Autofit/>
          </a:bodyPr>
          <a:lstStyle/>
          <a:p>
            <a:r>
              <a:rPr lang="ja-JP" altLang="en-US" sz="2200" dirty="0">
                <a:latin typeface="DengXian" panose="02010600030101010101" pitchFamily="2" charset="-122"/>
                <a:ea typeface="DengXian" panose="02010600030101010101" pitchFamily="2" charset="-122"/>
              </a:rPr>
              <a:t>潜在语义分析使用的是非概率的话题分析模型。</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具体地，将文本集合表示为单词</a:t>
            </a:r>
            <a:r>
              <a:rPr lang="en-US" altLang="zh-CN" sz="2200" dirty="0">
                <a:latin typeface="DengXian" panose="02010600030101010101" pitchFamily="2" charset="-122"/>
                <a:ea typeface="DengXian" panose="02010600030101010101" pitchFamily="2" charset="-122"/>
              </a:rPr>
              <a:t>-</a:t>
            </a:r>
            <a:r>
              <a:rPr lang="ja-JP" altLang="en-US" sz="2200" dirty="0">
                <a:latin typeface="DengXian" panose="02010600030101010101" pitchFamily="2" charset="-122"/>
                <a:ea typeface="DengXian" panose="02010600030101010101" pitchFamily="2" charset="-122"/>
              </a:rPr>
              <a:t>文本矩阵，对单词</a:t>
            </a:r>
            <a:r>
              <a:rPr lang="en-US" altLang="zh-CN" sz="2200" dirty="0">
                <a:latin typeface="DengXian" panose="02010600030101010101" pitchFamily="2" charset="-122"/>
                <a:ea typeface="DengXian" panose="02010600030101010101" pitchFamily="2" charset="-122"/>
              </a:rPr>
              <a:t>-</a:t>
            </a:r>
            <a:r>
              <a:rPr lang="ja-JP" altLang="en-US" sz="2200" dirty="0">
                <a:latin typeface="DengXian" panose="02010600030101010101" pitchFamily="2" charset="-122"/>
                <a:ea typeface="DengXian" panose="02010600030101010101" pitchFamily="2" charset="-122"/>
              </a:rPr>
              <a:t>文本矩阵进行奇异值分解，从而得到话题向量空间，以及文</a:t>
            </a:r>
            <a:r>
              <a:rPr lang="zh-CN" altLang="en-US" sz="2200" dirty="0">
                <a:latin typeface="DengXian" panose="02010600030101010101" pitchFamily="2" charset="-122"/>
                <a:ea typeface="DengXian" panose="02010600030101010101" pitchFamily="2" charset="-122"/>
              </a:rPr>
              <a:t>本</a:t>
            </a:r>
            <a:r>
              <a:rPr lang="ja-JP" altLang="en-US" sz="2200" dirty="0">
                <a:latin typeface="DengXian" panose="02010600030101010101" pitchFamily="2" charset="-122"/>
                <a:ea typeface="DengXian" panose="02010600030101010101" pitchFamily="2" charset="-122"/>
              </a:rPr>
              <a:t>在话题向量空间的表示。</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奇异值分解特点是分解的矩阵正交</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非负矩阵分解（</a:t>
            </a:r>
            <a:r>
              <a:rPr lang="en-GB" altLang="zh-CN" sz="2200" dirty="0">
                <a:latin typeface="DengXian" panose="02010600030101010101" pitchFamily="2" charset="-122"/>
                <a:ea typeface="DengXian" panose="02010600030101010101" pitchFamily="2" charset="-122"/>
              </a:rPr>
              <a:t>non-negative matrix factorization, NMF</a:t>
            </a:r>
            <a:r>
              <a:rPr lang="zh-CN" altLang="en-GB" sz="2200" dirty="0">
                <a:latin typeface="DengXian" panose="02010600030101010101" pitchFamily="2" charset="-122"/>
                <a:ea typeface="DengXian" panose="02010600030101010101" pitchFamily="2" charset="-122"/>
              </a:rPr>
              <a:t>）</a:t>
            </a:r>
            <a:r>
              <a:rPr lang="ja-JP" altLang="en-US" sz="2200" dirty="0">
                <a:latin typeface="DengXian" panose="02010600030101010101" pitchFamily="2" charset="-122"/>
                <a:ea typeface="DengXian" panose="02010600030101010101" pitchFamily="2" charset="-122"/>
              </a:rPr>
              <a:t>是另一种矩阵的因子分解方法，其特点是分解的矩阵非负</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非负矩阵分解也可以用于话题分析</a:t>
            </a:r>
            <a:endParaRPr lang="en-GB" altLang="zh-CN"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6" y="1073150"/>
            <a:ext cx="5258628" cy="1325563"/>
          </a:xfrm>
        </p:spPr>
        <p:txBody>
          <a:bodyPr/>
          <a:lstStyle/>
          <a:p>
            <a:r>
              <a:rPr lang="ja-JP" altLang="en-US" b="1" dirty="0">
                <a:latin typeface="DengXian" panose="02010600030101010101" pitchFamily="2" charset="-122"/>
                <a:ea typeface="DengXian" panose="02010600030101010101" pitchFamily="2" charset="-122"/>
              </a:rPr>
              <a:t>矩阵奇异值分解算法</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由式</a:t>
            </a:r>
            <a:r>
              <a:rPr lang="en-US" altLang="ja-JP" dirty="0">
                <a:latin typeface="DengXian" panose="02010600030101010101" pitchFamily="2" charset="-122"/>
                <a:ea typeface="DengXian" panose="02010600030101010101" pitchFamily="2" charset="-122"/>
              </a:rPr>
              <a:t>(17.14)</a:t>
            </a:r>
            <a:r>
              <a:rPr lang="ja-JP" altLang="en-US" dirty="0">
                <a:latin typeface="DengXian" panose="02010600030101010101" pitchFamily="2" charset="-122"/>
                <a:ea typeface="DengXian" panose="02010600030101010101" pitchFamily="2" charset="-122"/>
              </a:rPr>
              <a:t>知</a:t>
            </a:r>
            <a:r>
              <a:rPr lang="zh-CN" altLang="en-US" dirty="0">
                <a:latin typeface="DengXian" panose="02010600030101010101" pitchFamily="2" charset="-122"/>
                <a:ea typeface="DengXian" panose="02010600030101010101" pitchFamily="2" charset="-122"/>
              </a:rPr>
              <a:t>， 矩阵</a:t>
            </a:r>
            <a:r>
              <a:rPr lang="en-US" altLang="zh-CN"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的第</a:t>
            </a:r>
            <a:r>
              <a:rPr lang="en-US" altLang="zh-CN" dirty="0">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列向量 </a:t>
            </a:r>
            <a:r>
              <a:rPr lang="en-GB" altLang="zh-CN" dirty="0" err="1">
                <a:latin typeface="DengXian" panose="02010600030101010101" pitchFamily="2" charset="-122"/>
                <a:ea typeface="DengXian" panose="02010600030101010101" pitchFamily="2" charset="-122"/>
              </a:rPr>
              <a:t>x</a:t>
            </a:r>
            <a:r>
              <a:rPr lang="en-GB"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满足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是矩阵</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第</a:t>
            </a:r>
            <a:r>
              <a:rPr lang="en-US" altLang="ja-JP" dirty="0">
                <a:latin typeface="DengXian" panose="02010600030101010101" pitchFamily="2" charset="-122"/>
                <a:ea typeface="DengXian" panose="02010600030101010101" pitchFamily="2" charset="-122"/>
              </a:rPr>
              <a:t>j</a:t>
            </a:r>
            <a:r>
              <a:rPr lang="ja-JP" altLang="en-US" dirty="0">
                <a:latin typeface="DengXian" panose="02010600030101010101" pitchFamily="2" charset="-122"/>
                <a:ea typeface="DengXian" panose="02010600030101010101" pitchFamily="2" charset="-122"/>
              </a:rPr>
              <a:t>列向量</a:t>
            </a:r>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式</a:t>
            </a:r>
            <a:r>
              <a:rPr lang="en-US" altLang="ja-JP" dirty="0">
                <a:latin typeface="DengXian" panose="02010600030101010101" pitchFamily="2" charset="-122"/>
                <a:ea typeface="DengXian" panose="02010600030101010101" pitchFamily="2" charset="-122"/>
              </a:rPr>
              <a:t>(17.15)</a:t>
            </a:r>
            <a:r>
              <a:rPr lang="ja-JP" altLang="en-US" dirty="0">
                <a:latin typeface="DengXian" panose="02010600030101010101" pitchFamily="2" charset="-122"/>
                <a:ea typeface="DengXian" panose="02010600030101010101" pitchFamily="2" charset="-122"/>
              </a:rPr>
              <a:t>是文本</a:t>
            </a:r>
            <a:r>
              <a:rPr lang="en-US" altLang="ja-JP" dirty="0">
                <a:latin typeface="DengXian" panose="02010600030101010101" pitchFamily="2" charset="-122"/>
                <a:ea typeface="DengXian" panose="02010600030101010101" pitchFamily="2" charset="-122"/>
              </a:rPr>
              <a:t> </a:t>
            </a:r>
            <a:r>
              <a:rPr lang="en-US" altLang="ja-JP" dirty="0" err="1">
                <a:latin typeface="DengXian" panose="02010600030101010101" pitchFamily="2" charset="-122"/>
                <a:ea typeface="DengXian" panose="02010600030101010101" pitchFamily="2" charset="-122"/>
              </a:rPr>
              <a:t>d</a:t>
            </a:r>
            <a:r>
              <a:rPr lang="en-US" altLang="ja-JP" baseline="-25000" dirty="0" err="1">
                <a:latin typeface="DengXian" panose="02010600030101010101" pitchFamily="2" charset="-122"/>
                <a:ea typeface="DengXian" panose="02010600030101010101" pitchFamily="2" charset="-122"/>
              </a:rPr>
              <a:t>j</a:t>
            </a:r>
            <a:r>
              <a:rPr lang="en-US"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的近似表达式</a:t>
            </a:r>
            <a:r>
              <a:rPr lang="zh-CN" altLang="en-US"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pPr marL="0" indent="0">
              <a:buNone/>
            </a:pPr>
            <a:r>
              <a:rPr lang="zh-CN" altLang="en-US" sz="2800" dirty="0">
                <a:latin typeface="DengXian" panose="02010600030101010101" pitchFamily="2" charset="-122"/>
                <a:ea typeface="DengXian" panose="02010600030101010101" pitchFamily="2" charset="-122"/>
              </a:rPr>
              <a:t>  由 </a:t>
            </a:r>
            <a:r>
              <a:rPr lang="en-GB" altLang="zh-CN" sz="2800" dirty="0">
                <a:latin typeface="DengXian" panose="02010600030101010101" pitchFamily="2" charset="-122"/>
                <a:ea typeface="DengXian" panose="02010600030101010101" pitchFamily="2" charset="-122"/>
              </a:rPr>
              <a:t>k</a:t>
            </a:r>
            <a:r>
              <a:rPr lang="zh-CN" altLang="en-US" sz="2800" dirty="0">
                <a:latin typeface="DengXian" panose="02010600030101010101" pitchFamily="2" charset="-122"/>
                <a:ea typeface="DengXian" panose="02010600030101010101" pitchFamily="2" charset="-122"/>
              </a:rPr>
              <a:t>个话题向量 </a:t>
            </a:r>
            <a:r>
              <a:rPr lang="en-US" altLang="zh-CN" sz="2800" dirty="0">
                <a:latin typeface="DengXian" panose="02010600030101010101" pitchFamily="2" charset="-122"/>
                <a:ea typeface="DengXian" panose="02010600030101010101" pitchFamily="2" charset="-122"/>
              </a:rPr>
              <a:t>u</a:t>
            </a:r>
            <a:r>
              <a:rPr lang="en-US" altLang="zh-CN" sz="2800" baseline="-25000" dirty="0">
                <a:latin typeface="DengXian" panose="02010600030101010101" pitchFamily="2" charset="-122"/>
                <a:ea typeface="DengXian" panose="02010600030101010101" pitchFamily="2" charset="-122"/>
              </a:rPr>
              <a:t>l</a:t>
            </a:r>
            <a:r>
              <a:rPr lang="zh-CN" altLang="en-US" sz="2800" dirty="0">
                <a:latin typeface="DengXian" panose="02010600030101010101" pitchFamily="2" charset="-122"/>
                <a:ea typeface="DengXian" panose="02010600030101010101" pitchFamily="2" charset="-122"/>
              </a:rPr>
              <a:t> 的线性组合构</a:t>
            </a:r>
            <a:endParaRPr lang="en-US" altLang="zh-CN" sz="2800" dirty="0">
              <a:latin typeface="DengXian" panose="02010600030101010101" pitchFamily="2" charset="-122"/>
              <a:ea typeface="DengXian" panose="02010600030101010101" pitchFamily="2" charset="-122"/>
            </a:endParaRPr>
          </a:p>
          <a:p>
            <a:pPr marL="0" indent="0">
              <a:buNone/>
            </a:pPr>
            <a:r>
              <a:rPr lang="zh-CN" altLang="en-US" sz="2800" dirty="0">
                <a:latin typeface="DengXian" panose="02010600030101010101" pitchFamily="2" charset="-122"/>
                <a:ea typeface="DengXian" panose="02010600030101010101" pitchFamily="2" charset="-122"/>
              </a:rPr>
              <a:t>  成</a:t>
            </a:r>
            <a:endParaRPr lang="en-GB" altLang="ja-JP" sz="2800" dirty="0">
              <a:latin typeface="DengXian" panose="02010600030101010101" pitchFamily="2" charset="-122"/>
              <a:ea typeface="DengXian" panose="02010600030101010101" pitchFamily="2" charset="-122"/>
            </a:endParaRPr>
          </a:p>
        </p:txBody>
      </p:sp>
      <p:pic>
        <p:nvPicPr>
          <p:cNvPr id="7" name="Picture 6"/>
          <p:cNvPicPr>
            <a:picLocks noChangeAspect="1"/>
          </p:cNvPicPr>
          <p:nvPr/>
        </p:nvPicPr>
        <p:blipFill>
          <a:blip r:embed="rId3"/>
          <a:stretch>
            <a:fillRect/>
          </a:stretch>
        </p:blipFill>
        <p:spPr>
          <a:xfrm>
            <a:off x="1273647" y="3197332"/>
            <a:ext cx="972463" cy="561870"/>
          </a:xfrm>
          <a:prstGeom prst="rect">
            <a:avLst/>
          </a:prstGeom>
        </p:spPr>
      </p:pic>
      <p:pic>
        <p:nvPicPr>
          <p:cNvPr id="8" name="Picture 7"/>
          <p:cNvPicPr>
            <a:picLocks noChangeAspect="1"/>
          </p:cNvPicPr>
          <p:nvPr/>
        </p:nvPicPr>
        <p:blipFill>
          <a:blip r:embed="rId4"/>
          <a:stretch>
            <a:fillRect/>
          </a:stretch>
        </p:blipFill>
        <p:spPr>
          <a:xfrm>
            <a:off x="3308565" y="3197332"/>
            <a:ext cx="852262" cy="502603"/>
          </a:xfrm>
          <a:prstGeom prst="rect">
            <a:avLst/>
          </a:prstGeom>
        </p:spPr>
      </p:pic>
      <p:sp>
        <p:nvSpPr>
          <p:cNvPr id="9" name="Bent Up Arrow 8"/>
          <p:cNvSpPr/>
          <p:nvPr/>
        </p:nvSpPr>
        <p:spPr>
          <a:xfrm rot="10800000" flipH="1">
            <a:off x="7778022" y="2341166"/>
            <a:ext cx="800100" cy="66489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5"/>
          <a:srcRect r="33996"/>
          <a:stretch>
            <a:fillRect/>
          </a:stretch>
        </p:blipFill>
        <p:spPr>
          <a:xfrm>
            <a:off x="6271158" y="2980339"/>
            <a:ext cx="5803473" cy="3717679"/>
          </a:xfrm>
          <a:prstGeom prst="rect">
            <a:avLst/>
          </a:prstGeom>
        </p:spPr>
      </p:pic>
      <p:pic>
        <p:nvPicPr>
          <p:cNvPr id="4" name="Picture 3"/>
          <p:cNvPicPr>
            <a:picLocks noChangeAspect="1"/>
          </p:cNvPicPr>
          <p:nvPr/>
        </p:nvPicPr>
        <p:blipFill rotWithShape="1">
          <a:blip r:embed="rId5"/>
          <a:srcRect l="86625" t="78992"/>
          <a:stretch>
            <a:fillRect/>
          </a:stretch>
        </p:blipFill>
        <p:spPr>
          <a:xfrm>
            <a:off x="11139522" y="6032764"/>
            <a:ext cx="801746" cy="59584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5295450" cy="1325563"/>
          </a:xfrm>
        </p:spPr>
        <p:txBody>
          <a:bodyPr/>
          <a:lstStyle/>
          <a:p>
            <a:r>
              <a:rPr lang="ja-JP" altLang="en-US" b="1" dirty="0">
                <a:latin typeface="DengXian" panose="02010600030101010101" pitchFamily="2" charset="-122"/>
                <a:ea typeface="DengXian" panose="02010600030101010101" pitchFamily="2" charset="-122"/>
              </a:rPr>
              <a:t>矩阵奇异值分解算法</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GB" dirty="0">
                <a:latin typeface="DengXian" panose="02010600030101010101" pitchFamily="2" charset="-122"/>
                <a:ea typeface="DengXian" panose="02010600030101010101" pitchFamily="2" charset="-122"/>
              </a:rPr>
              <a:t>矩阵</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的每一个列向量</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是一个文本在话题向量空间的表示</a:t>
            </a:r>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综上，可以通过对单词一文本矩阵的奇异值分解进行潜在语义分析 </a:t>
            </a:r>
            <a:r>
              <a:rPr lang="en-GB" altLang="ja-JP" dirty="0">
                <a:latin typeface="DengXian" panose="02010600030101010101" pitchFamily="2" charset="-122"/>
                <a:ea typeface="DengXian" panose="02010600030101010101" pitchFamily="2" charset="-122"/>
              </a:rPr>
              <a:t>				</a:t>
            </a:r>
            <a:r>
              <a:rPr lang="ja-JP" altLang="en-GB" dirty="0">
                <a:latin typeface="DengXian" panose="02010600030101010101" pitchFamily="2" charset="-122"/>
                <a:ea typeface="DengXian" panose="02010600030101010101" pitchFamily="2" charset="-122"/>
              </a:rPr>
              <a:t>得到</a:t>
            </a:r>
            <a:r>
              <a:rPr lang="ja-JP" altLang="en-US" dirty="0">
                <a:latin typeface="DengXian" panose="02010600030101010101" pitchFamily="2" charset="-122"/>
                <a:ea typeface="DengXian" panose="02010600030101010101" pitchFamily="2" charset="-122"/>
              </a:rPr>
              <a:t>话题空间</a:t>
            </a:r>
            <a:r>
              <a:rPr lang="en-GB" altLang="ja-JP" dirty="0" err="1">
                <a:latin typeface="DengXian" panose="02010600030101010101" pitchFamily="2" charset="-122"/>
                <a:ea typeface="DengXian" panose="02010600030101010101" pitchFamily="2" charset="-122"/>
              </a:rPr>
              <a:t>U</a:t>
            </a:r>
            <a:r>
              <a:rPr lang="en-GB" altLang="ja-JP" baseline="-25000" dirty="0" err="1">
                <a:latin typeface="DengXian" panose="02010600030101010101" pitchFamily="2" charset="-122"/>
                <a:ea typeface="DengXian" panose="02010600030101010101" pitchFamily="2" charset="-122"/>
              </a:rPr>
              <a:t>k</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以及文本在话题空间的表示</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1936966" y="2172467"/>
            <a:ext cx="800100" cy="531047"/>
          </a:xfrm>
          <a:prstGeom prst="rect">
            <a:avLst/>
          </a:prstGeom>
        </p:spPr>
      </p:pic>
      <p:pic>
        <p:nvPicPr>
          <p:cNvPr id="5" name="Picture 4"/>
          <p:cNvPicPr>
            <a:picLocks noChangeAspect="1"/>
          </p:cNvPicPr>
          <p:nvPr/>
        </p:nvPicPr>
        <p:blipFill>
          <a:blip r:embed="rId4"/>
          <a:stretch>
            <a:fillRect/>
          </a:stretch>
        </p:blipFill>
        <p:spPr>
          <a:xfrm>
            <a:off x="3301660" y="2713037"/>
            <a:ext cx="5197964" cy="2055344"/>
          </a:xfrm>
          <a:prstGeom prst="rect">
            <a:avLst/>
          </a:prstGeom>
        </p:spPr>
      </p:pic>
      <p:pic>
        <p:nvPicPr>
          <p:cNvPr id="6" name="Picture 5"/>
          <p:cNvPicPr>
            <a:picLocks noChangeAspect="1"/>
          </p:cNvPicPr>
          <p:nvPr/>
        </p:nvPicPr>
        <p:blipFill>
          <a:blip r:embed="rId5"/>
          <a:stretch>
            <a:fillRect/>
          </a:stretch>
        </p:blipFill>
        <p:spPr>
          <a:xfrm>
            <a:off x="1600200" y="5713466"/>
            <a:ext cx="3008621" cy="411173"/>
          </a:xfrm>
          <a:prstGeom prst="rect">
            <a:avLst/>
          </a:prstGeom>
        </p:spPr>
      </p:pic>
      <p:pic>
        <p:nvPicPr>
          <p:cNvPr id="7" name="Picture 6"/>
          <p:cNvPicPr>
            <a:picLocks noChangeAspect="1"/>
          </p:cNvPicPr>
          <p:nvPr/>
        </p:nvPicPr>
        <p:blipFill>
          <a:blip r:embed="rId3"/>
          <a:stretch>
            <a:fillRect/>
          </a:stretch>
        </p:blipFill>
        <p:spPr>
          <a:xfrm>
            <a:off x="1936965" y="6124639"/>
            <a:ext cx="1051711" cy="4664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705039" cy="1325563"/>
          </a:xfrm>
        </p:spPr>
        <p:txBody>
          <a:bodyPr/>
          <a:lstStyle/>
          <a:p>
            <a:r>
              <a:rPr lang="ja-JP" altLang="en-US" b="1" dirty="0">
                <a:latin typeface="DengXian" panose="02010600030101010101" pitchFamily="2" charset="-122"/>
                <a:ea typeface="DengXian" panose="02010600030101010101" pitchFamily="2" charset="-122"/>
              </a:rPr>
              <a:t>例</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假设有</a:t>
            </a:r>
            <a:r>
              <a:rPr lang="en-US" altLang="ja-JP" dirty="0">
                <a:latin typeface="DengXian" panose="02010600030101010101" pitchFamily="2" charset="-122"/>
                <a:ea typeface="DengXian" panose="02010600030101010101" pitchFamily="2" charset="-122"/>
              </a:rPr>
              <a:t>9</a:t>
            </a:r>
            <a:r>
              <a:rPr lang="ja-JP" altLang="en-US" dirty="0">
                <a:latin typeface="DengXian" panose="02010600030101010101" pitchFamily="2" charset="-122"/>
                <a:ea typeface="DengXian" panose="02010600030101010101" pitchFamily="2" charset="-122"/>
              </a:rPr>
              <a:t>个文本，</a:t>
            </a:r>
            <a:r>
              <a:rPr lang="en-US" altLang="ja-JP" dirty="0">
                <a:latin typeface="DengXian" panose="02010600030101010101" pitchFamily="2" charset="-122"/>
                <a:ea typeface="DengXian" panose="02010600030101010101" pitchFamily="2" charset="-122"/>
              </a:rPr>
              <a:t>11</a:t>
            </a:r>
            <a:r>
              <a:rPr lang="ja-JP" altLang="en-US" dirty="0">
                <a:latin typeface="DengXian" panose="02010600030101010101" pitchFamily="2" charset="-122"/>
                <a:ea typeface="DengXian" panose="02010600030101010101" pitchFamily="2" charset="-122"/>
              </a:rPr>
              <a:t>个单词，单词一文本矩 阵</a:t>
            </a:r>
            <a:r>
              <a:rPr lang="en-GB" altLang="ja-JP"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为</a:t>
            </a:r>
            <a:r>
              <a:rPr lang="en-US" altLang="ja-JP" dirty="0">
                <a:latin typeface="DengXian" panose="02010600030101010101" pitchFamily="2" charset="-122"/>
                <a:ea typeface="DengXian" panose="02010600030101010101" pitchFamily="2" charset="-122"/>
              </a:rPr>
              <a:t>11 </a:t>
            </a:r>
            <a:r>
              <a:rPr lang="en-GB" altLang="ja-JP" dirty="0">
                <a:latin typeface="DengXian" panose="02010600030101010101" pitchFamily="2" charset="-122"/>
                <a:ea typeface="DengXian" panose="02010600030101010101" pitchFamily="2" charset="-122"/>
              </a:rPr>
              <a:t>x 9</a:t>
            </a:r>
            <a:r>
              <a:rPr lang="ja-JP" altLang="en-US" dirty="0">
                <a:latin typeface="DengXian" panose="02010600030101010101" pitchFamily="2" charset="-122"/>
                <a:ea typeface="DengXian" panose="02010600030101010101" pitchFamily="2" charset="-122"/>
              </a:rPr>
              <a:t>矩阵，矩阵的元素是单词在文本中出现的频数，表示如下：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1620145" y="3143249"/>
            <a:ext cx="9070357" cy="361349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692765" cy="1325563"/>
          </a:xfrm>
        </p:spPr>
        <p:txBody>
          <a:bodyPr/>
          <a:lstStyle/>
          <a:p>
            <a:r>
              <a:rPr lang="ja-JP" altLang="en-US" b="1" dirty="0">
                <a:latin typeface="DengXian" panose="02010600030101010101" pitchFamily="2" charset="-122"/>
                <a:ea typeface="DengXian" panose="02010600030101010101" pitchFamily="2" charset="-122"/>
              </a:rPr>
              <a:t>例</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实施对矩阵的截断奇异值分解，假设话题的个数是</a:t>
            </a:r>
            <a:r>
              <a:rPr lang="en-US" altLang="ja-JP"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截断奇异值分解结果为</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838200" y="3216802"/>
            <a:ext cx="10515599" cy="364119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723450" cy="1325563"/>
          </a:xfrm>
        </p:spPr>
        <p:txBody>
          <a:bodyPr/>
          <a:lstStyle/>
          <a:p>
            <a:r>
              <a:rPr lang="ja-JP" altLang="en-US" b="1" dirty="0">
                <a:latin typeface="DengXian" panose="02010600030101010101" pitchFamily="2" charset="-122"/>
                <a:ea typeface="DengXian" panose="02010600030101010101" pitchFamily="2" charset="-122"/>
              </a:rPr>
              <a:t>例</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左矩阵</a:t>
            </a:r>
            <a:r>
              <a:rPr lang="en-US" altLang="zh-CN" dirty="0">
                <a:latin typeface="DengXian" panose="02010600030101010101" pitchFamily="2" charset="-122"/>
                <a:ea typeface="DengXian" panose="02010600030101010101" pitchFamily="2" charset="-122"/>
              </a:rPr>
              <a:t>U</a:t>
            </a:r>
            <a:r>
              <a:rPr lang="en-US" altLang="ja-JP" baseline="-25000"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个列向量（左奇异向量）。第</a:t>
            </a:r>
            <a:r>
              <a:rPr lang="en-US" altLang="ja-JP" dirty="0">
                <a:latin typeface="DengXian" panose="02010600030101010101" pitchFamily="2" charset="-122"/>
                <a:ea typeface="DengXian" panose="02010600030101010101" pitchFamily="2" charset="-122"/>
              </a:rPr>
              <a:t>1</a:t>
            </a:r>
            <a:r>
              <a:rPr lang="ja-JP" altLang="en-US" dirty="0">
                <a:latin typeface="DengXian" panose="02010600030101010101" pitchFamily="2" charset="-122"/>
                <a:ea typeface="DengXian" panose="02010600030101010101" pitchFamily="2" charset="-122"/>
              </a:rPr>
              <a:t>列向量</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u</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的值均为正， 第</a:t>
            </a:r>
            <a:r>
              <a:rPr lang="en-US" altLang="ja-JP" dirty="0">
                <a:latin typeface="DengXian" panose="02010600030101010101" pitchFamily="2" charset="-122"/>
                <a:ea typeface="DengXian" panose="02010600030101010101" pitchFamily="2" charset="-122"/>
              </a:rPr>
              <a:t>2</a:t>
            </a:r>
            <a:r>
              <a:rPr lang="ja-JP" altLang="en-US" dirty="0">
                <a:latin typeface="DengXian" panose="02010600030101010101" pitchFamily="2" charset="-122"/>
                <a:ea typeface="DengXian" panose="02010600030101010101" pitchFamily="2" charset="-122"/>
              </a:rPr>
              <a:t>列向量</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u</a:t>
            </a:r>
            <a:r>
              <a:rPr lang="en-US" altLang="zh-CN" baseline="-25000"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和第</a:t>
            </a:r>
            <a:r>
              <a:rPr lang="en-US" altLang="ja-JP"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列向量</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u</a:t>
            </a:r>
            <a:r>
              <a:rPr lang="en-US" altLang="zh-CN" baseline="-25000"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的值有正有负。</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中间的对角矩阵</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的元素是</a:t>
            </a:r>
            <a:r>
              <a:rPr lang="en-US" altLang="ja-JP"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个由大到小的奇异值（正值）</a:t>
            </a:r>
            <a:r>
              <a:rPr lang="zh-CN" altLang="en-US" dirty="0">
                <a:latin typeface="DengXian" panose="02010600030101010101" pitchFamily="2" charset="-122"/>
                <a:ea typeface="DengXian" panose="02010600030101010101" pitchFamily="2" charset="-122"/>
              </a:rPr>
              <a:t>。</a:t>
            </a:r>
            <a:endParaRPr lang="en-US" altLang="zh-CN"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右矩阵是</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，其转置矩阵</a:t>
            </a:r>
            <a:r>
              <a:rPr lang="en-US" altLang="zh-CN" dirty="0">
                <a:latin typeface="DengXian" panose="02010600030101010101" pitchFamily="2" charset="-122"/>
                <a:ea typeface="DengXian" panose="02010600030101010101" pitchFamily="2" charset="-122"/>
              </a:rPr>
              <a:t>V</a:t>
            </a:r>
            <a:r>
              <a:rPr lang="en-US" altLang="zh-CN" baseline="-25000"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也有</a:t>
            </a:r>
            <a:r>
              <a:rPr lang="en-US" altLang="ja-JP"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个列向量（右奇异向量</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。第</a:t>
            </a:r>
            <a:r>
              <a:rPr lang="en-US" altLang="ja-JP" dirty="0">
                <a:latin typeface="DengXian" panose="02010600030101010101" pitchFamily="2" charset="-122"/>
                <a:ea typeface="DengXian" panose="02010600030101010101" pitchFamily="2" charset="-122"/>
              </a:rPr>
              <a:t>1</a:t>
            </a:r>
            <a:r>
              <a:rPr lang="ja-JP" altLang="en-US" dirty="0">
                <a:latin typeface="DengXian" panose="02010600030101010101" pitchFamily="2" charset="-122"/>
                <a:ea typeface="DengXian" panose="02010600030101010101" pitchFamily="2" charset="-122"/>
              </a:rPr>
              <a:t>列向量</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v</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的值也都为正，第</a:t>
            </a:r>
            <a:r>
              <a:rPr lang="en-US" altLang="ja-JP" dirty="0">
                <a:latin typeface="DengXian" panose="02010600030101010101" pitchFamily="2" charset="-122"/>
                <a:ea typeface="DengXian" panose="02010600030101010101" pitchFamily="2" charset="-122"/>
              </a:rPr>
              <a:t>2</a:t>
            </a:r>
            <a:r>
              <a:rPr lang="ja-JP" altLang="en-US" dirty="0">
                <a:latin typeface="DengXian" panose="02010600030101010101" pitchFamily="2" charset="-122"/>
                <a:ea typeface="DengXian" panose="02010600030101010101" pitchFamily="2" charset="-122"/>
              </a:rPr>
              <a:t>列向量</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v</a:t>
            </a:r>
            <a:r>
              <a:rPr lang="en-US" altLang="zh-CN" baseline="-25000"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和第</a:t>
            </a:r>
            <a:r>
              <a:rPr lang="en-US" altLang="ja-JP"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列向量</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v</a:t>
            </a:r>
            <a:r>
              <a:rPr lang="en-US" altLang="zh-CN" baseline="-25000"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的值有正有负。</a:t>
            </a:r>
            <a:endParaRPr lang="en-US" altLang="zh-CN"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3683000" y="3609182"/>
            <a:ext cx="496238" cy="467518"/>
          </a:xfrm>
          <a:prstGeom prst="rect">
            <a:avLst/>
          </a:prstGeom>
        </p:spPr>
      </p:pic>
      <p:pic>
        <p:nvPicPr>
          <p:cNvPr id="5" name="Picture 4"/>
          <p:cNvPicPr>
            <a:picLocks noChangeAspect="1"/>
          </p:cNvPicPr>
          <p:nvPr/>
        </p:nvPicPr>
        <p:blipFill rotWithShape="1">
          <a:blip r:embed="rId4"/>
          <a:srcRect r="15056" b="2381"/>
          <a:stretch>
            <a:fillRect/>
          </a:stretch>
        </p:blipFill>
        <p:spPr>
          <a:xfrm>
            <a:off x="2645833" y="4639507"/>
            <a:ext cx="490130" cy="45500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692765" cy="1325563"/>
          </a:xfrm>
        </p:spPr>
        <p:txBody>
          <a:bodyPr/>
          <a:lstStyle/>
          <a:p>
            <a:r>
              <a:rPr lang="ja-JP" altLang="en-US" b="1" dirty="0">
                <a:latin typeface="DengXian" panose="02010600030101010101" pitchFamily="2" charset="-122"/>
                <a:ea typeface="DengXian" panose="02010600030101010101" pitchFamily="2" charset="-122"/>
              </a:rPr>
              <a:t>例</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a:latin typeface="DengXian" panose="02010600030101010101" pitchFamily="2" charset="-122"/>
                <a:ea typeface="DengXian" panose="02010600030101010101" pitchFamily="2" charset="-122"/>
              </a:rPr>
              <a:t>现在，将</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与</a:t>
            </a:r>
            <a:r>
              <a:rPr lang="zh-CN" altLang="en-US" dirty="0">
                <a:latin typeface="DengXian" panose="02010600030101010101" pitchFamily="2" charset="-122"/>
                <a:ea typeface="DengXian" panose="02010600030101010101" pitchFamily="2" charset="-122"/>
              </a:rPr>
              <a:t>     </a:t>
            </a:r>
            <a:r>
              <a:rPr lang="ja-JP" altLang="en-US">
                <a:latin typeface="DengXian" panose="02010600030101010101" pitchFamily="2" charset="-122"/>
                <a:ea typeface="DengXian" panose="02010600030101010101" pitchFamily="2" charset="-122"/>
              </a:rPr>
              <a:t>相乘，整体变成两个矩阵乘积的形式</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2600862" y="2178604"/>
            <a:ext cx="442415" cy="469529"/>
          </a:xfrm>
          <a:prstGeom prst="rect">
            <a:avLst/>
          </a:prstGeom>
        </p:spPr>
      </p:pic>
      <p:pic>
        <p:nvPicPr>
          <p:cNvPr id="5" name="Picture 4"/>
          <p:cNvPicPr>
            <a:picLocks noChangeAspect="1"/>
          </p:cNvPicPr>
          <p:nvPr/>
        </p:nvPicPr>
        <p:blipFill rotWithShape="1">
          <a:blip r:embed="rId4"/>
          <a:srcRect r="15056" b="2381"/>
          <a:stretch>
            <a:fillRect/>
          </a:stretch>
        </p:blipFill>
        <p:spPr>
          <a:xfrm>
            <a:off x="3356333" y="2178604"/>
            <a:ext cx="442415" cy="499509"/>
          </a:xfrm>
          <a:prstGeom prst="rect">
            <a:avLst/>
          </a:prstGeom>
        </p:spPr>
      </p:pic>
      <p:pic>
        <p:nvPicPr>
          <p:cNvPr id="7" name="Picture 6"/>
          <p:cNvPicPr>
            <a:picLocks noChangeAspect="1"/>
          </p:cNvPicPr>
          <p:nvPr/>
        </p:nvPicPr>
        <p:blipFill>
          <a:blip r:embed="rId5"/>
          <a:stretch>
            <a:fillRect/>
          </a:stretch>
        </p:blipFill>
        <p:spPr>
          <a:xfrm>
            <a:off x="838199" y="2850844"/>
            <a:ext cx="10005725" cy="388912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668218" cy="1325563"/>
          </a:xfrm>
        </p:spPr>
        <p:txBody>
          <a:bodyPr/>
          <a:lstStyle/>
          <a:p>
            <a:r>
              <a:rPr lang="ja-JP" altLang="en-US" b="1" dirty="0">
                <a:latin typeface="DengXian" panose="02010600030101010101" pitchFamily="2" charset="-122"/>
                <a:ea typeface="DengXian" panose="02010600030101010101" pitchFamily="2" charset="-122"/>
              </a:rPr>
              <a:t>例</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a:xfrm>
            <a:off x="479385" y="2737751"/>
            <a:ext cx="10515600" cy="2644321"/>
          </a:xfrm>
        </p:spPr>
        <p:txBody>
          <a:bodyPr>
            <a:normAutofit/>
          </a:bodyPr>
          <a:lstStyle/>
          <a:p>
            <a:r>
              <a:rPr lang="ja-JP" altLang="en-GB" dirty="0">
                <a:latin typeface="DengXian" panose="02010600030101010101" pitchFamily="2" charset="-122"/>
                <a:ea typeface="DengXian" panose="02010600030101010101" pitchFamily="2" charset="-122"/>
              </a:rPr>
              <a:t>矩阵</a:t>
            </a:r>
            <a:r>
              <a:rPr lang="en-US" altLang="zh-CN" dirty="0">
                <a:latin typeface="DengXian" panose="02010600030101010101" pitchFamily="2" charset="-122"/>
                <a:ea typeface="DengXian" panose="02010600030101010101" pitchFamily="2" charset="-122"/>
              </a:rPr>
              <a:t>U</a:t>
            </a:r>
            <a:r>
              <a:rPr lang="en-US" altLang="zh-CN" baseline="-25000"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有</a:t>
            </a:r>
            <a:r>
              <a:rPr lang="en-US" altLang="ja-JP"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个列向量，表示</a:t>
            </a:r>
            <a:r>
              <a:rPr lang="en-US" altLang="ja-JP"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个话题，矩阵</a:t>
            </a:r>
            <a:r>
              <a:rPr lang="en-US" altLang="zh-CN" dirty="0">
                <a:latin typeface="DengXian" panose="02010600030101010101" pitchFamily="2" charset="-122"/>
                <a:ea typeface="DengXian" panose="02010600030101010101" pitchFamily="2" charset="-122"/>
              </a:rPr>
              <a:t>U</a:t>
            </a:r>
            <a:r>
              <a:rPr lang="en-US" altLang="zh-CN" baseline="-25000" dirty="0">
                <a:latin typeface="DengXian" panose="02010600030101010101" pitchFamily="2" charset="-122"/>
                <a:ea typeface="DengXian" panose="02010600030101010101" pitchFamily="2" charset="-122"/>
              </a:rPr>
              <a:t>3</a:t>
            </a:r>
            <a:r>
              <a:rPr lang="ja-JP" altLang="en-US" dirty="0">
                <a:latin typeface="DengXian" panose="02010600030101010101" pitchFamily="2" charset="-122"/>
                <a:ea typeface="DengXian" panose="02010600030101010101" pitchFamily="2" charset="-122"/>
              </a:rPr>
              <a:t>表示话题向量空间。</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矩阵</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有</a:t>
            </a:r>
            <a:r>
              <a:rPr lang="en-US" altLang="ja-JP" dirty="0">
                <a:latin typeface="DengXian" panose="02010600030101010101" pitchFamily="2" charset="-122"/>
                <a:ea typeface="DengXian" panose="02010600030101010101" pitchFamily="2" charset="-122"/>
              </a:rPr>
              <a:t>9</a:t>
            </a:r>
            <a:r>
              <a:rPr lang="ja-JP" altLang="en-US" dirty="0">
                <a:latin typeface="DengXian" panose="02010600030101010101" pitchFamily="2" charset="-122"/>
                <a:ea typeface="DengXian" panose="02010600030101010101" pitchFamily="2" charset="-122"/>
              </a:rPr>
              <a:t>个列向量，表示</a:t>
            </a:r>
            <a:r>
              <a:rPr lang="en-US" altLang="ja-JP" dirty="0">
                <a:latin typeface="DengXian" panose="02010600030101010101" pitchFamily="2" charset="-122"/>
                <a:ea typeface="DengXian" panose="02010600030101010101" pitchFamily="2" charset="-122"/>
              </a:rPr>
              <a:t>9</a:t>
            </a:r>
            <a:r>
              <a:rPr lang="ja-JP" altLang="en-US" dirty="0">
                <a:latin typeface="DengXian" panose="02010600030101010101" pitchFamily="2" charset="-122"/>
                <a:ea typeface="DengXian" panose="02010600030101010101" pitchFamily="2" charset="-122"/>
              </a:rPr>
              <a:t>个文本，矩阵</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是文本集合在话题向量空间的表示。 </a:t>
            </a:r>
            <a:endParaRPr lang="en-GB" altLang="ja-JP"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3"/>
          <a:stretch>
            <a:fillRect/>
          </a:stretch>
        </p:blipFill>
        <p:spPr>
          <a:xfrm>
            <a:off x="1502344" y="4200057"/>
            <a:ext cx="889000" cy="478679"/>
          </a:xfrm>
          <a:prstGeom prst="rect">
            <a:avLst/>
          </a:prstGeom>
        </p:spPr>
      </p:pic>
      <p:pic>
        <p:nvPicPr>
          <p:cNvPr id="6" name="Picture 5"/>
          <p:cNvPicPr>
            <a:picLocks noChangeAspect="1"/>
          </p:cNvPicPr>
          <p:nvPr/>
        </p:nvPicPr>
        <p:blipFill>
          <a:blip r:embed="rId3"/>
          <a:stretch>
            <a:fillRect/>
          </a:stretch>
        </p:blipFill>
        <p:spPr>
          <a:xfrm>
            <a:off x="7843669" y="4200057"/>
            <a:ext cx="889000" cy="47867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4669485" cy="1325563"/>
          </a:xfrm>
        </p:spPr>
        <p:txBody>
          <a:bodyPr/>
          <a:lstStyle/>
          <a:p>
            <a:r>
              <a:rPr lang="zh-CN" altLang="en-US" b="1" dirty="0">
                <a:latin typeface="DengXian" panose="02010600030101010101" pitchFamily="2" charset="-122"/>
                <a:ea typeface="DengXian" panose="02010600030101010101" pitchFamily="2" charset="-122"/>
              </a:rPr>
              <a:t>非负矩阵分解算法 </a:t>
            </a:r>
          </a:p>
        </p:txBody>
      </p:sp>
      <p:sp>
        <p:nvSpPr>
          <p:cNvPr id="3" name="内容占位符 2"/>
          <p:cNvSpPr>
            <a:spLocks noGrp="1"/>
          </p:cNvSpPr>
          <p:nvPr>
            <p:ph idx="1"/>
          </p:nvPr>
        </p:nvSpPr>
        <p:spPr>
          <a:xfrm>
            <a:off x="479385" y="2700929"/>
            <a:ext cx="10515600" cy="3083921"/>
          </a:xfrm>
        </p:spPr>
        <p:txBody>
          <a:bodyPr>
            <a:normAutofit/>
          </a:bodyPr>
          <a:lstStyle/>
          <a:p>
            <a:r>
              <a:rPr lang="ja-JP" altLang="en-US" dirty="0">
                <a:latin typeface="DengXian" panose="02010600030101010101" pitchFamily="2" charset="-122"/>
                <a:ea typeface="DengXian" panose="02010600030101010101" pitchFamily="2" charset="-122"/>
              </a:rPr>
              <a:t>非负矩阵分解也可以用于话题分析。</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对单词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文本矩阵进行非负矩阵分解，将其左矩阵作为话题向量空间，将其右矩阵作为文本在话题向量空间的表示。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注意通常单词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文本矩阵是非负的。 </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46430" cy="1325563"/>
          </a:xfrm>
        </p:spPr>
        <p:txBody>
          <a:bodyPr/>
          <a:lstStyle/>
          <a:p>
            <a:r>
              <a:rPr lang="zh-CN" altLang="en-US" b="1" dirty="0">
                <a:latin typeface="DengXian" panose="02010600030101010101" pitchFamily="2" charset="-122"/>
                <a:ea typeface="DengXian" panose="02010600030101010101" pitchFamily="2" charset="-122"/>
              </a:rPr>
              <a:t>非负矩阵分解</a:t>
            </a:r>
          </a:p>
        </p:txBody>
      </p:sp>
      <p:sp>
        <p:nvSpPr>
          <p:cNvPr id="3" name="内容占位符 2"/>
          <p:cNvSpPr>
            <a:spLocks noGrp="1"/>
          </p:cNvSpPr>
          <p:nvPr>
            <p:ph idx="1"/>
          </p:nvPr>
        </p:nvSpPr>
        <p:spPr>
          <a:xfrm>
            <a:off x="479385" y="2507349"/>
            <a:ext cx="11548964" cy="3138611"/>
          </a:xfrm>
        </p:spPr>
        <p:txBody>
          <a:bodyPr>
            <a:normAutofit/>
          </a:bodyPr>
          <a:lstStyle/>
          <a:p>
            <a:r>
              <a:rPr lang="ja-JP" altLang="en-US" dirty="0">
                <a:latin typeface="DengXian" panose="02010600030101010101" pitchFamily="2" charset="-122"/>
                <a:ea typeface="DengXian" panose="02010600030101010101" pitchFamily="2" charset="-122"/>
              </a:rPr>
              <a:t>给定一个非负矩阵</a:t>
            </a:r>
            <a:r>
              <a:rPr lang="en-US" altLang="zh-CN" dirty="0">
                <a:latin typeface="DengXian" panose="02010600030101010101" pitchFamily="2" charset="-122"/>
                <a:ea typeface="DengXian" panose="02010600030101010101" pitchFamily="2" charset="-122"/>
              </a:rPr>
              <a:t>X</a:t>
            </a:r>
            <a:r>
              <a:rPr lang="en-GB" altLang="zh-CN"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0</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找到两个非负矩阵</a:t>
            </a:r>
            <a:r>
              <a:rPr lang="en-US" altLang="zh-CN" dirty="0">
                <a:latin typeface="DengXian" panose="02010600030101010101" pitchFamily="2" charset="-122"/>
                <a:ea typeface="DengXian" panose="02010600030101010101" pitchFamily="2" charset="-122"/>
              </a:rPr>
              <a:t>W</a:t>
            </a:r>
            <a:r>
              <a:rPr lang="en-GB" altLang="zh-CN" dirty="0">
                <a:latin typeface="DengXian" panose="02010600030101010101" pitchFamily="2" charset="-122"/>
                <a:ea typeface="DengXian" panose="02010600030101010101" pitchFamily="2" charset="-122"/>
              </a:rPr>
              <a:t>≥</a:t>
            </a:r>
            <a:r>
              <a:rPr lang="en-GB" altLang="ja-JP" dirty="0">
                <a:latin typeface="DengXian" panose="02010600030101010101" pitchFamily="2" charset="-122"/>
                <a:ea typeface="DengXian" panose="02010600030101010101" pitchFamily="2" charset="-122"/>
              </a:rPr>
              <a:t>0</a:t>
            </a:r>
            <a:r>
              <a:rPr lang="ja-JP" altLang="en-US" dirty="0">
                <a:latin typeface="DengXian" panose="02010600030101010101" pitchFamily="2" charset="-122"/>
                <a:ea typeface="DengXian" panose="02010600030101010101" pitchFamily="2" charset="-122"/>
              </a:rPr>
              <a:t>和</a:t>
            </a:r>
            <a:r>
              <a:rPr lang="en-US" altLang="zh-CN" dirty="0">
                <a:latin typeface="DengXian" panose="02010600030101010101" pitchFamily="2" charset="-122"/>
                <a:ea typeface="DengXian" panose="02010600030101010101" pitchFamily="2" charset="-122"/>
              </a:rPr>
              <a:t>H</a:t>
            </a:r>
            <a:r>
              <a:rPr lang="en-GB" altLang="zh-CN"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0</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使得</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即将非负矩阵</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分解为两个非负矩阵</a:t>
            </a:r>
            <a:r>
              <a:rPr lang="en-US" altLang="zh-CN" dirty="0">
                <a:latin typeface="DengXian" panose="02010600030101010101" pitchFamily="2" charset="-122"/>
                <a:ea typeface="DengXian" panose="02010600030101010101" pitchFamily="2" charset="-122"/>
              </a:rPr>
              <a:t>W</a:t>
            </a:r>
            <a:r>
              <a:rPr lang="ja-JP" altLang="en-US" dirty="0">
                <a:latin typeface="DengXian" panose="02010600030101010101" pitchFamily="2" charset="-122"/>
                <a:ea typeface="DengXian" panose="02010600030101010101" pitchFamily="2" charset="-122"/>
              </a:rPr>
              <a:t>和</a:t>
            </a:r>
            <a:r>
              <a:rPr lang="en-US" altLang="zh-CN" dirty="0">
                <a:latin typeface="DengXian" panose="02010600030101010101" pitchFamily="2" charset="-122"/>
                <a:ea typeface="DengXian" panose="02010600030101010101" pitchFamily="2" charset="-122"/>
              </a:rPr>
              <a:t>H</a:t>
            </a:r>
            <a:r>
              <a:rPr lang="ja-JP" altLang="en-US" dirty="0">
                <a:latin typeface="DengXian" panose="02010600030101010101" pitchFamily="2" charset="-122"/>
                <a:ea typeface="DengXian" panose="02010600030101010101" pitchFamily="2" charset="-122"/>
              </a:rPr>
              <a:t>的乘积的形式，称为非负矩阵分解。</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因为</a:t>
            </a:r>
            <a:r>
              <a:rPr lang="en-GB" altLang="ja-JP" dirty="0">
                <a:latin typeface="DengXian" panose="02010600030101010101" pitchFamily="2" charset="-122"/>
                <a:ea typeface="DengXian" panose="02010600030101010101" pitchFamily="2" charset="-122"/>
              </a:rPr>
              <a:t>WH</a:t>
            </a:r>
            <a:r>
              <a:rPr lang="ja-JP" altLang="en-US" dirty="0">
                <a:latin typeface="DengXian" panose="02010600030101010101" pitchFamily="2" charset="-122"/>
                <a:ea typeface="DengXian" panose="02010600030101010101" pitchFamily="2" charset="-122"/>
              </a:rPr>
              <a:t>与</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完全相等很难实现，所以只要求</a:t>
            </a:r>
            <a:r>
              <a:rPr lang="en-GB" altLang="ja-JP" dirty="0">
                <a:latin typeface="DengXian" panose="02010600030101010101" pitchFamily="2" charset="-122"/>
                <a:ea typeface="DengXian" panose="02010600030101010101" pitchFamily="2" charset="-122"/>
              </a:rPr>
              <a:t>WH</a:t>
            </a:r>
            <a:r>
              <a:rPr lang="ja-JP" altLang="en-US" dirty="0">
                <a:latin typeface="DengXian" panose="02010600030101010101" pitchFamily="2" charset="-122"/>
                <a:ea typeface="DengXian" panose="02010600030101010101" pitchFamily="2" charset="-122"/>
              </a:rPr>
              <a:t>与</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近似相等。</a:t>
            </a:r>
            <a:endParaRPr lang="en-GB" altLang="ja-JP" dirty="0">
              <a:latin typeface="DengXian" panose="02010600030101010101" pitchFamily="2" charset="-122"/>
              <a:ea typeface="DengXian" panose="02010600030101010101" pitchFamily="2" charset="-122"/>
            </a:endParaRPr>
          </a:p>
          <a:p>
            <a:pPr marL="0" indent="0">
              <a:buNone/>
            </a:pP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10770283" y="2448628"/>
            <a:ext cx="1190560" cy="5645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607799" cy="1325563"/>
          </a:xfrm>
        </p:spPr>
        <p:txBody>
          <a:bodyPr/>
          <a:lstStyle/>
          <a:p>
            <a:r>
              <a:rPr lang="zh-CN" altLang="en-US" b="1" dirty="0">
                <a:latin typeface="DengXian" panose="02010600030101010101" pitchFamily="2" charset="-122"/>
                <a:ea typeface="DengXian" panose="02010600030101010101" pitchFamily="2" charset="-122"/>
              </a:rPr>
              <a:t>非负矩阵分解</a:t>
            </a:r>
          </a:p>
        </p:txBody>
      </p:sp>
      <p:sp>
        <p:nvSpPr>
          <p:cNvPr id="3" name="内容占位符 2"/>
          <p:cNvSpPr>
            <a:spLocks noGrp="1"/>
          </p:cNvSpPr>
          <p:nvPr>
            <p:ph idx="1"/>
          </p:nvPr>
        </p:nvSpPr>
        <p:spPr>
          <a:xfrm>
            <a:off x="479384" y="2792982"/>
            <a:ext cx="10751165" cy="2325202"/>
          </a:xfrm>
        </p:spPr>
        <p:txBody>
          <a:bodyPr>
            <a:normAutofit/>
          </a:bodyPr>
          <a:lstStyle/>
          <a:p>
            <a:r>
              <a:rPr lang="ja-JP" altLang="en-US" dirty="0">
                <a:latin typeface="DengXian" panose="02010600030101010101" pitchFamily="2" charset="-122"/>
                <a:ea typeface="DengXian" panose="02010600030101010101" pitchFamily="2" charset="-122"/>
              </a:rPr>
              <a:t>假设非负矩阵</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是</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n</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矩阵，非负矩阵</a:t>
            </a:r>
            <a:r>
              <a:rPr lang="en-US" altLang="zh-CN" dirty="0">
                <a:latin typeface="DengXian" panose="02010600030101010101" pitchFamily="2" charset="-122"/>
                <a:ea typeface="DengXian" panose="02010600030101010101" pitchFamily="2" charset="-122"/>
              </a:rPr>
              <a:t>W</a:t>
            </a:r>
            <a:r>
              <a:rPr lang="ja-JP" altLang="en-US" dirty="0">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H</a:t>
            </a:r>
            <a:r>
              <a:rPr lang="ja-JP" altLang="en-US" dirty="0">
                <a:latin typeface="DengXian" panose="02010600030101010101" pitchFamily="2" charset="-122"/>
                <a:ea typeface="DengXian" panose="02010600030101010101" pitchFamily="2" charset="-122"/>
              </a:rPr>
              <a:t>分别为</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m x k</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矩阵和</a:t>
            </a:r>
            <a:r>
              <a:rPr lang="en-US" altLang="ja-JP" dirty="0">
                <a:latin typeface="DengXian" panose="02010600030101010101" pitchFamily="2" charset="-122"/>
                <a:ea typeface="DengXian" panose="02010600030101010101" pitchFamily="2" charset="-122"/>
              </a:rPr>
              <a:t> k x n</a:t>
            </a:r>
            <a:r>
              <a:rPr lang="ja-JP" altLang="en-GB"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矩阵。</a:t>
            </a:r>
            <a:endParaRPr lang="en-GB"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假设</a:t>
            </a:r>
            <a:r>
              <a:rPr lang="en-GB" altLang="ja-JP" dirty="0">
                <a:latin typeface="DengXian" panose="02010600030101010101" pitchFamily="2" charset="-122"/>
                <a:ea typeface="DengXian" panose="02010600030101010101" pitchFamily="2" charset="-122"/>
              </a:rPr>
              <a:t>k&lt;min(</a:t>
            </a:r>
            <a:r>
              <a:rPr lang="en-US" altLang="ja-JP" dirty="0">
                <a:latin typeface="DengXian" panose="02010600030101010101" pitchFamily="2" charset="-122"/>
                <a:ea typeface="DengXian" panose="02010600030101010101" pitchFamily="2" charset="-122"/>
              </a:rPr>
              <a:t>m, n)</a:t>
            </a:r>
            <a:r>
              <a:rPr lang="ja-JP" altLang="en-US" dirty="0">
                <a:latin typeface="DengXian" panose="02010600030101010101" pitchFamily="2" charset="-122"/>
                <a:ea typeface="DengXian" panose="02010600030101010101" pitchFamily="2" charset="-122"/>
              </a:rPr>
              <a:t>，即</a:t>
            </a:r>
            <a:r>
              <a:rPr lang="en-GB" altLang="ja-JP" dirty="0">
                <a:latin typeface="DengXian" panose="02010600030101010101" pitchFamily="2" charset="-122"/>
                <a:ea typeface="DengXian" panose="02010600030101010101" pitchFamily="2" charset="-122"/>
              </a:rPr>
              <a:t>W</a:t>
            </a:r>
            <a:r>
              <a:rPr lang="ja-JP" altLang="en-US" dirty="0">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H</a:t>
            </a:r>
            <a:r>
              <a:rPr lang="ja-JP" altLang="en-US" dirty="0">
                <a:latin typeface="DengXian" panose="02010600030101010101" pitchFamily="2" charset="-122"/>
                <a:ea typeface="DengXian" panose="02010600030101010101" pitchFamily="2" charset="-122"/>
              </a:rPr>
              <a:t>小于原矩阵</a:t>
            </a:r>
            <a:r>
              <a:rPr lang="en-GB" altLang="ja-JP" dirty="0">
                <a:latin typeface="DengXian" panose="02010600030101010101" pitchFamily="2" charset="-122"/>
                <a:ea typeface="DengXian" panose="02010600030101010101" pitchFamily="2" charset="-122"/>
              </a:rPr>
              <a:t>X</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所以非负矩阵分解是对原数据的压缩。</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638483" cy="1325563"/>
          </a:xfrm>
        </p:spPr>
        <p:txBody>
          <a:bodyPr/>
          <a:lstStyle/>
          <a:p>
            <a:r>
              <a:rPr lang="zh-CN" altLang="en-US" b="1" dirty="0">
                <a:latin typeface="DengXian" panose="02010600030101010101" pitchFamily="2" charset="-122"/>
                <a:ea typeface="DengXian" panose="02010600030101010101" pitchFamily="2" charset="-122"/>
              </a:rPr>
              <a:t>单词向量空间</a:t>
            </a:r>
          </a:p>
        </p:txBody>
      </p:sp>
      <p:sp>
        <p:nvSpPr>
          <p:cNvPr id="3" name="内容占位符 2"/>
          <p:cNvSpPr>
            <a:spLocks noGrp="1"/>
          </p:cNvSpPr>
          <p:nvPr>
            <p:ph idx="1"/>
          </p:nvPr>
        </p:nvSpPr>
        <p:spPr/>
        <p:txBody>
          <a:bodyPr>
            <a:noAutofit/>
          </a:bodyPr>
          <a:lstStyle/>
          <a:p>
            <a:r>
              <a:rPr lang="ja-JP" altLang="en-US" sz="2200" dirty="0">
                <a:latin typeface="DengXian" panose="02010600030101010101" pitchFamily="2" charset="-122"/>
                <a:ea typeface="DengXian" panose="02010600030101010101" pitchFamily="2" charset="-122"/>
              </a:rPr>
              <a:t>文本信息处理，比如文本信息检索、文本数据挖掘的一个核心问题是对文本的语义内容进行表示，并进行文本之间的语义相似度计算。</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最简单的方法是利用向量空间模型（</a:t>
            </a:r>
            <a:r>
              <a:rPr lang="en-GB" altLang="ja-JP" sz="2200" dirty="0">
                <a:latin typeface="DengXian" panose="02010600030101010101" pitchFamily="2" charset="-122"/>
                <a:ea typeface="DengXian" panose="02010600030101010101" pitchFamily="2" charset="-122"/>
              </a:rPr>
              <a:t>vector space model, VSM)</a:t>
            </a:r>
            <a:r>
              <a:rPr lang="ja-JP" altLang="en-GB" sz="2200" dirty="0">
                <a:latin typeface="DengXian" panose="02010600030101010101" pitchFamily="2" charset="-122"/>
                <a:ea typeface="DengXian" panose="02010600030101010101" pitchFamily="2" charset="-122"/>
              </a:rPr>
              <a:t>，</a:t>
            </a:r>
            <a:r>
              <a:rPr lang="ja-JP" altLang="en-US" sz="2200" dirty="0">
                <a:latin typeface="DengXian" panose="02010600030101010101" pitchFamily="2" charset="-122"/>
                <a:ea typeface="DengXian" panose="02010600030101010101" pitchFamily="2" charset="-122"/>
              </a:rPr>
              <a:t>也就是单词向量空间模型（</a:t>
            </a:r>
            <a:r>
              <a:rPr lang="en-GB" altLang="ja-JP" sz="2200" dirty="0">
                <a:latin typeface="DengXian" panose="02010600030101010101" pitchFamily="2" charset="-122"/>
                <a:ea typeface="DengXian" panose="02010600030101010101" pitchFamily="2" charset="-122"/>
              </a:rPr>
              <a:t>word vector space model)</a:t>
            </a:r>
            <a:r>
              <a:rPr lang="ja-JP" altLang="en-GB" sz="2200" dirty="0">
                <a:latin typeface="DengXian" panose="02010600030101010101" pitchFamily="2" charset="-122"/>
                <a:ea typeface="DengXian" panose="02010600030101010101" pitchFamily="2" charset="-122"/>
              </a:rPr>
              <a:t>。</a:t>
            </a:r>
            <a:endParaRPr lang="en-GB" altLang="ja-JP" sz="2200" dirty="0">
              <a:latin typeface="DengXian" panose="02010600030101010101" pitchFamily="2" charset="-122"/>
              <a:ea typeface="DengXian" panose="02010600030101010101" pitchFamily="2" charset="-122"/>
            </a:endParaRPr>
          </a:p>
          <a:p>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向量空间模型的基本想法是，给定一个文本，用一个向量表示该文本的“语义”</a:t>
            </a:r>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向量的每一维对应一个单词，其数值为该单词在该文本中出现的频数或权值</a:t>
            </a:r>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基本假设是文本中所有单词的出现情况表示了文本的语义内容</a:t>
            </a:r>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文本集合中的每个文本都表示为一个向量，存在于一个向量空间</a:t>
            </a:r>
            <a:endParaRPr lang="en-GB" altLang="ja-JP" sz="2200" dirty="0">
              <a:latin typeface="DengXian" panose="02010600030101010101" pitchFamily="2" charset="-122"/>
              <a:ea typeface="DengXian" panose="02010600030101010101" pitchFamily="2" charset="-122"/>
            </a:endParaRPr>
          </a:p>
          <a:p>
            <a:r>
              <a:rPr lang="ja-JP" altLang="en-US" sz="2200" dirty="0">
                <a:latin typeface="DengXian" panose="02010600030101010101" pitchFamily="2" charset="-122"/>
                <a:ea typeface="DengXian" panose="02010600030101010101" pitchFamily="2" charset="-122"/>
              </a:rPr>
              <a:t>向量空间的度量，如内积或标准化内积表示文本之间的“语义相似度”。 </a:t>
            </a:r>
            <a:endParaRPr lang="en-GB" altLang="ja-JP" sz="2200" dirty="0">
              <a:latin typeface="DengXian" panose="02010600030101010101" pitchFamily="2" charset="-122"/>
              <a:ea typeface="DengXian"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95525" cy="1325563"/>
          </a:xfrm>
        </p:spPr>
        <p:txBody>
          <a:bodyPr/>
          <a:lstStyle/>
          <a:p>
            <a:r>
              <a:rPr lang="zh-CN" altLang="en-US" b="1" dirty="0">
                <a:latin typeface="DengXian" panose="02010600030101010101" pitchFamily="2" charset="-122"/>
                <a:ea typeface="DengXian" panose="02010600030101010101" pitchFamily="2" charset="-122"/>
              </a:rPr>
              <a:t>非负矩阵分解</a:t>
            </a:r>
          </a:p>
        </p:txBody>
      </p:sp>
      <p:sp>
        <p:nvSpPr>
          <p:cNvPr id="3" name="内容占位符 2"/>
          <p:cNvSpPr>
            <a:spLocks noGrp="1"/>
          </p:cNvSpPr>
          <p:nvPr>
            <p:ph idx="1"/>
          </p:nvPr>
        </p:nvSpPr>
        <p:spPr>
          <a:xfrm>
            <a:off x="479385" y="2338851"/>
            <a:ext cx="11233230" cy="4351338"/>
          </a:xfrm>
        </p:spPr>
        <p:txBody>
          <a:bodyPr>
            <a:noAutofit/>
          </a:bodyPr>
          <a:lstStyle/>
          <a:p>
            <a:r>
              <a:rPr lang="ja-JP" altLang="en-US" sz="2600" dirty="0">
                <a:latin typeface="DengXian" panose="02010600030101010101" pitchFamily="2" charset="-122"/>
                <a:ea typeface="DengXian" panose="02010600030101010101" pitchFamily="2" charset="-122"/>
              </a:rPr>
              <a:t>由</a:t>
            </a:r>
            <a:r>
              <a:rPr lang="en-GB" altLang="ja-JP" sz="2600" dirty="0">
                <a:latin typeface="DengXian" panose="02010600030101010101" pitchFamily="2" charset="-122"/>
                <a:ea typeface="DengXian" panose="02010600030101010101" pitchFamily="2" charset="-122"/>
              </a:rPr>
              <a:t>		</a:t>
            </a:r>
            <a:r>
              <a:rPr lang="ja-JP" altLang="en-GB" sz="2600" dirty="0">
                <a:latin typeface="DengXian" panose="02010600030101010101" pitchFamily="2" charset="-122"/>
                <a:ea typeface="DengXian" panose="02010600030101010101" pitchFamily="2" charset="-122"/>
              </a:rPr>
              <a:t>知</a:t>
            </a:r>
            <a:r>
              <a:rPr lang="zh-CN" altLang="en-US" sz="2600" dirty="0">
                <a:latin typeface="DengXian" panose="02010600030101010101" pitchFamily="2" charset="-122"/>
                <a:ea typeface="DengXian" panose="02010600030101010101" pitchFamily="2" charset="-122"/>
              </a:rPr>
              <a:t>，矩阵</a:t>
            </a:r>
            <a:r>
              <a:rPr lang="en-US" altLang="zh-CN" sz="2600" dirty="0">
                <a:latin typeface="DengXian" panose="02010600030101010101" pitchFamily="2" charset="-122"/>
                <a:ea typeface="DengXian" panose="02010600030101010101" pitchFamily="2" charset="-122"/>
              </a:rPr>
              <a:t>X</a:t>
            </a:r>
            <a:r>
              <a:rPr lang="ja-JP" altLang="en-US" sz="2600" dirty="0">
                <a:latin typeface="DengXian" panose="02010600030101010101" pitchFamily="2" charset="-122"/>
                <a:ea typeface="DengXian" panose="02010600030101010101" pitchFamily="2" charset="-122"/>
              </a:rPr>
              <a:t>的</a:t>
            </a:r>
            <a:r>
              <a:rPr lang="ja-JP" altLang="en-GB" sz="2600" dirty="0">
                <a:latin typeface="DengXian" panose="02010600030101010101" pitchFamily="2" charset="-122"/>
                <a:ea typeface="DengXian" panose="02010600030101010101" pitchFamily="2" charset="-122"/>
              </a:rPr>
              <a:t>第</a:t>
            </a:r>
            <a:r>
              <a:rPr lang="en-US" altLang="ja-JP" sz="2600" dirty="0">
                <a:latin typeface="DengXian" panose="02010600030101010101" pitchFamily="2" charset="-122"/>
                <a:ea typeface="DengXian" panose="02010600030101010101" pitchFamily="2" charset="-122"/>
              </a:rPr>
              <a:t>j</a:t>
            </a:r>
            <a:r>
              <a:rPr lang="ja-JP" altLang="en-GB" sz="2600" dirty="0">
                <a:latin typeface="DengXian" panose="02010600030101010101" pitchFamily="2" charset="-122"/>
                <a:ea typeface="DengXian" panose="02010600030101010101" pitchFamily="2" charset="-122"/>
              </a:rPr>
              <a:t>列</a:t>
            </a:r>
            <a:r>
              <a:rPr lang="zh-CN" altLang="en-US" sz="2600" dirty="0">
                <a:latin typeface="DengXian" panose="02010600030101010101" pitchFamily="2" charset="-122"/>
                <a:ea typeface="DengXian" panose="02010600030101010101" pitchFamily="2" charset="-122"/>
              </a:rPr>
              <a:t>向量 </a:t>
            </a:r>
            <a:r>
              <a:rPr lang="en-GB" altLang="zh-CN" sz="2600" dirty="0" err="1">
                <a:latin typeface="DengXian" panose="02010600030101010101" pitchFamily="2" charset="-122"/>
                <a:ea typeface="DengXian" panose="02010600030101010101" pitchFamily="2" charset="-122"/>
              </a:rPr>
              <a:t>x</a:t>
            </a:r>
            <a:r>
              <a:rPr lang="en-GB" altLang="zh-CN" sz="2600" baseline="-25000" dirty="0" err="1">
                <a:latin typeface="DengXian" panose="02010600030101010101" pitchFamily="2" charset="-122"/>
                <a:ea typeface="DengXian" panose="02010600030101010101" pitchFamily="2" charset="-122"/>
              </a:rPr>
              <a:t>j</a:t>
            </a:r>
            <a:r>
              <a:rPr lang="zh-CN" altLang="en-US" sz="2600" dirty="0">
                <a:latin typeface="DengXian" panose="02010600030101010101" pitchFamily="2" charset="-122"/>
                <a:ea typeface="DengXian" panose="02010600030101010101" pitchFamily="2" charset="-122"/>
              </a:rPr>
              <a:t> 满足</a:t>
            </a:r>
            <a:endParaRPr lang="en-GB" altLang="zh-CN"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a:p>
            <a:r>
              <a:rPr lang="ja-JP" altLang="en-US" sz="2600" dirty="0">
                <a:latin typeface="DengXian" panose="02010600030101010101" pitchFamily="2" charset="-122"/>
                <a:ea typeface="DengXian" panose="02010600030101010101" pitchFamily="2" charset="-122"/>
              </a:rPr>
              <a:t>矩阵</a:t>
            </a:r>
            <a:r>
              <a:rPr lang="en-US" altLang="zh-CN" sz="2600" dirty="0">
                <a:latin typeface="DengXian" panose="02010600030101010101" pitchFamily="2" charset="-122"/>
                <a:ea typeface="DengXian" panose="02010600030101010101" pitchFamily="2" charset="-122"/>
              </a:rPr>
              <a:t>X</a:t>
            </a:r>
            <a:r>
              <a:rPr lang="ja-JP" altLang="en-US" sz="2600" dirty="0">
                <a:latin typeface="DengXian" panose="02010600030101010101" pitchFamily="2" charset="-122"/>
                <a:ea typeface="DengXian" panose="02010600030101010101" pitchFamily="2" charset="-122"/>
              </a:rPr>
              <a:t>的第</a:t>
            </a:r>
            <a:r>
              <a:rPr lang="en-GB" altLang="ja-JP" sz="2600" dirty="0">
                <a:latin typeface="DengXian" panose="02010600030101010101" pitchFamily="2" charset="-122"/>
                <a:ea typeface="DengXian" panose="02010600030101010101" pitchFamily="2" charset="-122"/>
              </a:rPr>
              <a:t>j</a:t>
            </a:r>
            <a:r>
              <a:rPr lang="ja-JP" altLang="en-US" sz="2600" dirty="0">
                <a:latin typeface="DengXian" panose="02010600030101010101" pitchFamily="2" charset="-122"/>
                <a:ea typeface="DengXian" panose="02010600030101010101" pitchFamily="2" charset="-122"/>
              </a:rPr>
              <a:t>列</a:t>
            </a:r>
            <a:r>
              <a:rPr lang="zh-CN" altLang="en-US" sz="2600" dirty="0">
                <a:latin typeface="DengXian" panose="02010600030101010101" pitchFamily="2" charset="-122"/>
                <a:ea typeface="DengXian" panose="02010600030101010101" pitchFamily="2" charset="-122"/>
              </a:rPr>
              <a:t> </a:t>
            </a:r>
            <a:r>
              <a:rPr lang="en-GB" altLang="ja-JP" sz="2600" dirty="0" err="1">
                <a:latin typeface="DengXian" panose="02010600030101010101" pitchFamily="2" charset="-122"/>
                <a:ea typeface="DengXian" panose="02010600030101010101" pitchFamily="2" charset="-122"/>
              </a:rPr>
              <a:t>x</a:t>
            </a:r>
            <a:r>
              <a:rPr lang="en-GB" altLang="ja-JP" sz="2600" baseline="-25000" dirty="0" err="1">
                <a:latin typeface="DengXian" panose="02010600030101010101" pitchFamily="2" charset="-122"/>
                <a:ea typeface="DengXian" panose="02010600030101010101" pitchFamily="2" charset="-122"/>
              </a:rPr>
              <a:t>j</a:t>
            </a:r>
            <a:r>
              <a:rPr lang="zh-CN" altLang="en-US" sz="2600" dirty="0">
                <a:latin typeface="DengXian" panose="02010600030101010101" pitchFamily="2" charset="-122"/>
                <a:ea typeface="DengXian" panose="02010600030101010101" pitchFamily="2" charset="-122"/>
              </a:rPr>
              <a:t> </a:t>
            </a:r>
            <a:r>
              <a:rPr lang="ja-JP" altLang="en-US" sz="2600" dirty="0">
                <a:latin typeface="DengXian" panose="02010600030101010101" pitchFamily="2" charset="-122"/>
                <a:ea typeface="DengXian" panose="02010600030101010101" pitchFamily="2" charset="-122"/>
              </a:rPr>
              <a:t>可以由矩阵</a:t>
            </a:r>
            <a:r>
              <a:rPr lang="en-US" altLang="zh-CN" sz="2600" dirty="0">
                <a:latin typeface="DengXian" panose="02010600030101010101" pitchFamily="2" charset="-122"/>
                <a:ea typeface="DengXian" panose="02010600030101010101" pitchFamily="2" charset="-122"/>
              </a:rPr>
              <a:t>W</a:t>
            </a:r>
            <a:r>
              <a:rPr lang="ja-JP" altLang="en-US" sz="2600" dirty="0">
                <a:latin typeface="DengXian" panose="02010600030101010101" pitchFamily="2" charset="-122"/>
                <a:ea typeface="DengXian" panose="02010600030101010101" pitchFamily="2" charset="-122"/>
              </a:rPr>
              <a:t>的</a:t>
            </a:r>
            <a:r>
              <a:rPr lang="en-GB" altLang="ja-JP" sz="2600" dirty="0">
                <a:latin typeface="DengXian" panose="02010600030101010101" pitchFamily="2" charset="-122"/>
                <a:ea typeface="DengXian" panose="02010600030101010101" pitchFamily="2" charset="-122"/>
              </a:rPr>
              <a:t>k</a:t>
            </a:r>
            <a:r>
              <a:rPr lang="ja-JP" altLang="en-US" sz="2600" dirty="0">
                <a:latin typeface="DengXian" panose="02010600030101010101" pitchFamily="2" charset="-122"/>
                <a:ea typeface="DengXian" panose="02010600030101010101" pitchFamily="2" charset="-122"/>
              </a:rPr>
              <a:t>个列</a:t>
            </a:r>
            <a:r>
              <a:rPr lang="zh-CN" altLang="en-US" sz="2600" dirty="0">
                <a:latin typeface="DengXian" panose="02010600030101010101" pitchFamily="2" charset="-122"/>
                <a:ea typeface="DengXian" panose="02010600030101010101" pitchFamily="2" charset="-122"/>
              </a:rPr>
              <a:t> </a:t>
            </a:r>
            <a:r>
              <a:rPr lang="en-US" altLang="zh-CN" sz="2600" dirty="0" err="1">
                <a:latin typeface="DengXian" panose="02010600030101010101" pitchFamily="2" charset="-122"/>
                <a:ea typeface="DengXian" panose="02010600030101010101" pitchFamily="2" charset="-122"/>
              </a:rPr>
              <a:t>w</a:t>
            </a:r>
            <a:r>
              <a:rPr lang="en-US" altLang="zh-CN" sz="2600" baseline="-25000" dirty="0" err="1">
                <a:latin typeface="DengXian" panose="02010600030101010101" pitchFamily="2" charset="-122"/>
                <a:ea typeface="DengXian" panose="02010600030101010101" pitchFamily="2" charset="-122"/>
              </a:rPr>
              <a:t>l</a:t>
            </a:r>
            <a:r>
              <a:rPr lang="zh-CN" altLang="en-US" sz="2600" dirty="0">
                <a:latin typeface="DengXian" panose="02010600030101010101" pitchFamily="2" charset="-122"/>
                <a:ea typeface="DengXian" panose="02010600030101010101" pitchFamily="2" charset="-122"/>
              </a:rPr>
              <a:t> </a:t>
            </a:r>
            <a:r>
              <a:rPr lang="ja-JP" altLang="en-US" sz="2600" dirty="0">
                <a:latin typeface="DengXian" panose="02010600030101010101" pitchFamily="2" charset="-122"/>
                <a:ea typeface="DengXian" panose="02010600030101010101" pitchFamily="2" charset="-122"/>
              </a:rPr>
              <a:t>的线性组合逼近，线性组合的系数是矩阵</a:t>
            </a:r>
            <a:r>
              <a:rPr lang="en-GB" altLang="ja-JP" sz="2600" dirty="0">
                <a:latin typeface="DengXian" panose="02010600030101010101" pitchFamily="2" charset="-122"/>
                <a:ea typeface="DengXian" panose="02010600030101010101" pitchFamily="2" charset="-122"/>
              </a:rPr>
              <a:t>H</a:t>
            </a:r>
            <a:r>
              <a:rPr lang="ja-JP" altLang="en-US" sz="2600" dirty="0">
                <a:latin typeface="DengXian" panose="02010600030101010101" pitchFamily="2" charset="-122"/>
                <a:ea typeface="DengXian" panose="02010600030101010101" pitchFamily="2" charset="-122"/>
              </a:rPr>
              <a:t>的第</a:t>
            </a:r>
            <a:r>
              <a:rPr lang="en-US" altLang="ja-JP" sz="2600" dirty="0">
                <a:latin typeface="DengXian" panose="02010600030101010101" pitchFamily="2" charset="-122"/>
                <a:ea typeface="DengXian" panose="02010600030101010101" pitchFamily="2" charset="-122"/>
              </a:rPr>
              <a:t>j</a:t>
            </a:r>
            <a:r>
              <a:rPr lang="ja-JP" altLang="en-US" sz="2600" dirty="0">
                <a:latin typeface="DengXian" panose="02010600030101010101" pitchFamily="2" charset="-122"/>
                <a:ea typeface="DengXian" panose="02010600030101010101" pitchFamily="2" charset="-122"/>
              </a:rPr>
              <a:t>列</a:t>
            </a:r>
            <a:r>
              <a:rPr lang="en-US" altLang="ja-JP" sz="2600" dirty="0" err="1">
                <a:latin typeface="DengXian" panose="02010600030101010101" pitchFamily="2" charset="-122"/>
                <a:ea typeface="DengXian" panose="02010600030101010101" pitchFamily="2" charset="-122"/>
              </a:rPr>
              <a:t>h</a:t>
            </a:r>
            <a:r>
              <a:rPr lang="en-US" altLang="ja-JP" sz="2600" baseline="-25000" dirty="0" err="1">
                <a:latin typeface="DengXian" panose="02010600030101010101" pitchFamily="2" charset="-122"/>
                <a:ea typeface="DengXian" panose="02010600030101010101" pitchFamily="2" charset="-122"/>
              </a:rPr>
              <a:t>j</a:t>
            </a:r>
            <a:r>
              <a:rPr lang="ja-JP" altLang="en-US" sz="2600" dirty="0">
                <a:latin typeface="DengXian" panose="02010600030101010101" pitchFamily="2" charset="-122"/>
                <a:ea typeface="DengXian" panose="02010600030101010101" pitchFamily="2" charset="-122"/>
              </a:rPr>
              <a:t>的元素。</a:t>
            </a:r>
            <a:endParaRPr lang="en-US" altLang="ja-JP" sz="2600" dirty="0">
              <a:latin typeface="DengXian" panose="02010600030101010101" pitchFamily="2" charset="-122"/>
              <a:ea typeface="DengXian" panose="02010600030101010101" pitchFamily="2" charset="-122"/>
            </a:endParaRPr>
          </a:p>
          <a:p>
            <a:r>
              <a:rPr lang="ja-JP" altLang="en-US" sz="2600" dirty="0">
                <a:latin typeface="DengXian" panose="02010600030101010101" pitchFamily="2" charset="-122"/>
                <a:ea typeface="DengXian" panose="02010600030101010101" pitchFamily="2" charset="-122"/>
              </a:rPr>
              <a:t>非负矩阵分解旨在用较少的基向量、系数向量来表示较大的数据矩阵。 </a:t>
            </a:r>
            <a:endParaRPr lang="en-GB" altLang="ja-JP" sz="2600" dirty="0">
              <a:latin typeface="DengXian" panose="02010600030101010101" pitchFamily="2" charset="-122"/>
              <a:ea typeface="DengXian" panose="02010600030101010101" pitchFamily="2" charset="-122"/>
            </a:endParaRPr>
          </a:p>
          <a:p>
            <a:endParaRPr lang="en-GB" altLang="ja-JP" sz="2600"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1197015" y="2252247"/>
            <a:ext cx="1164820" cy="484458"/>
          </a:xfrm>
          <a:prstGeom prst="rect">
            <a:avLst/>
          </a:prstGeom>
        </p:spPr>
      </p:pic>
      <p:pic>
        <p:nvPicPr>
          <p:cNvPr id="5" name="Picture 4"/>
          <p:cNvPicPr>
            <a:picLocks noChangeAspect="1"/>
          </p:cNvPicPr>
          <p:nvPr/>
        </p:nvPicPr>
        <p:blipFill rotWithShape="1">
          <a:blip r:embed="rId4"/>
          <a:srcRect t="72443"/>
          <a:stretch>
            <a:fillRect/>
          </a:stretch>
        </p:blipFill>
        <p:spPr>
          <a:xfrm>
            <a:off x="6223637" y="3547135"/>
            <a:ext cx="4337990" cy="1153739"/>
          </a:xfrm>
          <a:prstGeom prst="rect">
            <a:avLst/>
          </a:prstGeom>
        </p:spPr>
      </p:pic>
      <p:pic>
        <p:nvPicPr>
          <p:cNvPr id="6" name="Picture 5"/>
          <p:cNvPicPr>
            <a:picLocks noChangeAspect="1"/>
          </p:cNvPicPr>
          <p:nvPr/>
        </p:nvPicPr>
        <p:blipFill rotWithShape="1">
          <a:blip r:embed="rId4"/>
          <a:srcRect t="1" b="28670"/>
          <a:stretch>
            <a:fillRect/>
          </a:stretch>
        </p:blipFill>
        <p:spPr>
          <a:xfrm>
            <a:off x="1515818" y="2783538"/>
            <a:ext cx="4989310" cy="227941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4" y="1073150"/>
            <a:ext cx="4749265" cy="1325563"/>
          </a:xfrm>
        </p:spPr>
        <p:txBody>
          <a:bodyPr/>
          <a:lstStyle/>
          <a:p>
            <a:r>
              <a:rPr lang="zh-CN" altLang="en-US" b="1" dirty="0">
                <a:latin typeface="DengXian" panose="02010600030101010101" pitchFamily="2" charset="-122"/>
                <a:ea typeface="DengXian" panose="02010600030101010101" pitchFamily="2" charset="-122"/>
              </a:rPr>
              <a:t>潜在语义分析模型 </a:t>
            </a:r>
          </a:p>
        </p:txBody>
      </p:sp>
      <p:sp>
        <p:nvSpPr>
          <p:cNvPr id="3" name="内容占位符 2"/>
          <p:cNvSpPr>
            <a:spLocks noGrp="1"/>
          </p:cNvSpPr>
          <p:nvPr>
            <p:ph idx="1"/>
          </p:nvPr>
        </p:nvSpPr>
        <p:spPr>
          <a:xfrm>
            <a:off x="479383" y="2283619"/>
            <a:ext cx="11039601" cy="4351338"/>
          </a:xfrm>
        </p:spPr>
        <p:txBody>
          <a:bodyPr>
            <a:normAutofit/>
          </a:bodyPr>
          <a:lstStyle/>
          <a:p>
            <a:r>
              <a:rPr lang="ja-JP" altLang="en-US" dirty="0">
                <a:latin typeface="DengXian" panose="02010600030101010101" pitchFamily="2" charset="-122"/>
                <a:ea typeface="DengXian" panose="02010600030101010101" pitchFamily="2" charset="-122"/>
              </a:rPr>
              <a:t>给定一个</a:t>
            </a:r>
            <a:r>
              <a:rPr lang="en-US" altLang="ja-JP" dirty="0">
                <a:latin typeface="DengXian" panose="02010600030101010101" pitchFamily="2" charset="-122"/>
                <a:ea typeface="DengXian" panose="02010600030101010101" pitchFamily="2" charset="-122"/>
              </a:rPr>
              <a:t> m x n </a:t>
            </a:r>
            <a:r>
              <a:rPr lang="ja-JP" altLang="en-US" dirty="0">
                <a:latin typeface="DengXian" panose="02010600030101010101" pitchFamily="2" charset="-122"/>
                <a:ea typeface="DengXian" panose="02010600030101010101" pitchFamily="2" charset="-122"/>
              </a:rPr>
              <a:t>非负的单词</a:t>
            </a:r>
            <a:r>
              <a:rPr lang="en-US" altLang="ja-JP"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a:t>
            </a:r>
            <a:r>
              <a:rPr lang="en-GB" altLang="ja-JP" dirty="0">
                <a:latin typeface="DengXian" panose="02010600030101010101" pitchFamily="2" charset="-122"/>
                <a:ea typeface="DengXian" panose="02010600030101010101" pitchFamily="2" charset="-122"/>
              </a:rPr>
              <a:t>X≥</a:t>
            </a:r>
            <a:r>
              <a:rPr lang="en-US" altLang="zh-CN" dirty="0">
                <a:latin typeface="DengXian" panose="02010600030101010101" pitchFamily="2" charset="-122"/>
                <a:ea typeface="DengXian" panose="02010600030101010101" pitchFamily="2" charset="-122"/>
              </a:rPr>
              <a:t>0</a:t>
            </a:r>
          </a:p>
          <a:p>
            <a:endParaRPr lang="en-GB" altLang="zh-CN"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假设文本集合共包含</a:t>
            </a:r>
            <a:r>
              <a:rPr lang="en-GB" altLang="ja-JP" dirty="0">
                <a:latin typeface="DengXian" panose="02010600030101010101" pitchFamily="2" charset="-122"/>
                <a:ea typeface="DengXian" panose="02010600030101010101" pitchFamily="2" charset="-122"/>
              </a:rPr>
              <a:t>k</a:t>
            </a:r>
            <a:r>
              <a:rPr lang="ja-JP" altLang="en-US" dirty="0">
                <a:latin typeface="DengXian" panose="02010600030101010101" pitchFamily="2" charset="-122"/>
                <a:ea typeface="DengXian" panose="02010600030101010101" pitchFamily="2" charset="-122"/>
              </a:rPr>
              <a:t>个话题， 对</a:t>
            </a:r>
            <a:r>
              <a:rPr lang="en-US" altLang="zh-CN" dirty="0">
                <a:latin typeface="DengXian" panose="02010600030101010101" pitchFamily="2" charset="-122"/>
                <a:ea typeface="DengXian" panose="02010600030101010101" pitchFamily="2" charset="-122"/>
              </a:rPr>
              <a:t>X</a:t>
            </a:r>
            <a:r>
              <a:rPr lang="ja-JP" altLang="en-US" dirty="0">
                <a:latin typeface="DengXian" panose="02010600030101010101" pitchFamily="2" charset="-122"/>
                <a:ea typeface="DengXian" panose="02010600030101010101" pitchFamily="2" charset="-122"/>
              </a:rPr>
              <a:t>进行非负矩阵分解。即求非负的</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m</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矩阵</a:t>
            </a:r>
            <a:r>
              <a:rPr lang="en-US" altLang="zh-CN" dirty="0">
                <a:latin typeface="DengXian" panose="02010600030101010101" pitchFamily="2" charset="-122"/>
                <a:ea typeface="DengXian" panose="02010600030101010101" pitchFamily="2" charset="-122"/>
              </a:rPr>
              <a:t>W</a:t>
            </a:r>
            <a:r>
              <a:rPr lang="en-GB" altLang="ja-JP" dirty="0">
                <a:latin typeface="DengXian" panose="02010600030101010101" pitchFamily="2" charset="-122"/>
                <a:ea typeface="DengXian" panose="02010600030101010101" pitchFamily="2" charset="-122"/>
              </a:rPr>
              <a:t>≥0</a:t>
            </a:r>
            <a:r>
              <a:rPr lang="ja-JP" altLang="en-US" dirty="0">
                <a:latin typeface="DengXian" panose="02010600030101010101" pitchFamily="2" charset="-122"/>
                <a:ea typeface="DengXian" panose="02010600030101010101" pitchFamily="2" charset="-122"/>
              </a:rPr>
              <a:t>和</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k</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x</a:t>
            </a:r>
            <a:r>
              <a:rPr lang="zh-CN" altLang="en-US" dirty="0">
                <a:latin typeface="DengXian" panose="02010600030101010101" pitchFamily="2" charset="-122"/>
                <a:ea typeface="DengXian" panose="02010600030101010101" pitchFamily="2" charset="-122"/>
              </a:rPr>
              <a:t> </a:t>
            </a:r>
            <a:r>
              <a:rPr lang="en-GB" altLang="ja-JP" dirty="0">
                <a:latin typeface="DengXian" panose="02010600030101010101" pitchFamily="2" charset="-122"/>
                <a:ea typeface="DengXian" panose="02010600030101010101" pitchFamily="2" charset="-122"/>
              </a:rPr>
              <a:t>n</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矩阵</a:t>
            </a:r>
            <a:r>
              <a:rPr lang="en-GB" altLang="ja-JP" dirty="0">
                <a:latin typeface="DengXian" panose="02010600030101010101" pitchFamily="2" charset="-122"/>
                <a:ea typeface="DengXian" panose="02010600030101010101" pitchFamily="2" charset="-122"/>
              </a:rPr>
              <a:t>H≥0</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使得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令</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为话题向量空间，</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表示文本集合的</a:t>
            </a:r>
            <a:r>
              <a:rPr lang="en-GB" altLang="ja-JP" dirty="0">
                <a:latin typeface="DengXian" panose="02010600030101010101" pitchFamily="2" charset="-122"/>
                <a:ea typeface="DengXian" panose="02010600030101010101" pitchFamily="2" charset="-122"/>
              </a:rPr>
              <a:t>k</a:t>
            </a:r>
            <a:r>
              <a:rPr lang="ja-JP" altLang="en-US" dirty="0">
                <a:latin typeface="DengXian" panose="02010600030101010101" pitchFamily="2" charset="-122"/>
                <a:ea typeface="DengXian" panose="02010600030101010101" pitchFamily="2" charset="-122"/>
              </a:rPr>
              <a:t>个 话题，令</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为文本在话题向量空间的表示，</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表示 文本集合的</a:t>
            </a:r>
            <a:r>
              <a:rPr lang="en-US" altLang="ja-JP" dirty="0">
                <a:latin typeface="DengXian" panose="02010600030101010101" pitchFamily="2" charset="-122"/>
                <a:ea typeface="DengXian" panose="02010600030101010101" pitchFamily="2" charset="-122"/>
              </a:rPr>
              <a:t>n</a:t>
            </a:r>
            <a:r>
              <a:rPr lang="ja-JP" altLang="en-US" dirty="0">
                <a:latin typeface="DengXian" panose="02010600030101010101" pitchFamily="2" charset="-122"/>
                <a:ea typeface="DengXian" panose="02010600030101010101" pitchFamily="2" charset="-122"/>
              </a:rPr>
              <a:t>个文本</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5363662" y="4252881"/>
            <a:ext cx="1556848" cy="574707"/>
          </a:xfrm>
          <a:prstGeom prst="rect">
            <a:avLst/>
          </a:prstGeom>
        </p:spPr>
      </p:pic>
      <p:pic>
        <p:nvPicPr>
          <p:cNvPr id="5" name="Picture 4"/>
          <p:cNvPicPr>
            <a:picLocks noChangeAspect="1"/>
          </p:cNvPicPr>
          <p:nvPr/>
        </p:nvPicPr>
        <p:blipFill>
          <a:blip r:embed="rId4"/>
          <a:stretch>
            <a:fillRect/>
          </a:stretch>
        </p:blipFill>
        <p:spPr>
          <a:xfrm>
            <a:off x="1159876" y="5179554"/>
            <a:ext cx="2780021" cy="486963"/>
          </a:xfrm>
          <a:prstGeom prst="rect">
            <a:avLst/>
          </a:prstGeom>
        </p:spPr>
      </p:pic>
      <p:pic>
        <p:nvPicPr>
          <p:cNvPr id="6" name="Picture 5"/>
          <p:cNvPicPr>
            <a:picLocks noChangeAspect="1"/>
          </p:cNvPicPr>
          <p:nvPr/>
        </p:nvPicPr>
        <p:blipFill>
          <a:blip r:embed="rId5"/>
          <a:stretch>
            <a:fillRect/>
          </a:stretch>
        </p:blipFill>
        <p:spPr>
          <a:xfrm>
            <a:off x="6497063" y="5179554"/>
            <a:ext cx="1634346" cy="370481"/>
          </a:xfrm>
          <a:prstGeom prst="rect">
            <a:avLst/>
          </a:prstGeom>
        </p:spPr>
      </p:pic>
      <p:pic>
        <p:nvPicPr>
          <p:cNvPr id="7" name="Picture 6"/>
          <p:cNvPicPr>
            <a:picLocks noChangeAspect="1"/>
          </p:cNvPicPr>
          <p:nvPr/>
        </p:nvPicPr>
        <p:blipFill>
          <a:blip r:embed="rId6"/>
          <a:stretch>
            <a:fillRect/>
          </a:stretch>
        </p:blipFill>
        <p:spPr>
          <a:xfrm>
            <a:off x="2250593" y="5607223"/>
            <a:ext cx="2413000" cy="388441"/>
          </a:xfrm>
          <a:prstGeom prst="rect">
            <a:avLst/>
          </a:prstGeom>
        </p:spPr>
      </p:pic>
      <p:pic>
        <p:nvPicPr>
          <p:cNvPr id="8" name="Picture 7"/>
          <p:cNvPicPr>
            <a:picLocks noChangeAspect="1"/>
          </p:cNvPicPr>
          <p:nvPr/>
        </p:nvPicPr>
        <p:blipFill>
          <a:blip r:embed="rId7"/>
          <a:stretch>
            <a:fillRect/>
          </a:stretch>
        </p:blipFill>
        <p:spPr>
          <a:xfrm>
            <a:off x="9621649" y="5703563"/>
            <a:ext cx="1891539" cy="38844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5829361" cy="1325563"/>
          </a:xfrm>
        </p:spPr>
        <p:txBody>
          <a:bodyPr/>
          <a:lstStyle/>
          <a:p>
            <a:r>
              <a:rPr lang="zh-CN" altLang="en-US" b="1" dirty="0">
                <a:latin typeface="DengXian" panose="02010600030101010101" pitchFamily="2" charset="-122"/>
                <a:ea typeface="DengXian" panose="02010600030101010101" pitchFamily="2" charset="-122"/>
              </a:rPr>
              <a:t>非负矩阵分解的形式化</a:t>
            </a:r>
          </a:p>
        </p:txBody>
      </p:sp>
      <p:sp>
        <p:nvSpPr>
          <p:cNvPr id="3" name="内容占位符 2"/>
          <p:cNvSpPr>
            <a:spLocks noGrp="1"/>
          </p:cNvSpPr>
          <p:nvPr>
            <p:ph idx="1"/>
          </p:nvPr>
        </p:nvSpPr>
        <p:spPr>
          <a:xfrm>
            <a:off x="479384" y="2341166"/>
            <a:ext cx="11712616" cy="4351338"/>
          </a:xfrm>
        </p:spPr>
        <p:txBody>
          <a:bodyPr>
            <a:normAutofit/>
          </a:bodyPr>
          <a:lstStyle/>
          <a:p>
            <a:r>
              <a:rPr lang="ja-JP" altLang="en-US" dirty="0">
                <a:latin typeface="DengXian" panose="02010600030101010101" pitchFamily="2" charset="-122"/>
                <a:ea typeface="DengXian" panose="02010600030101010101" pitchFamily="2" charset="-122"/>
              </a:rPr>
              <a:t>非负矩阵分解可以形式化为最优化问题求解。首先定义损失函数或代价函数。</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第一种损失函数是平方损失。设两个非负矩阵</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		</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平方损失函数定义为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其下界是</a:t>
            </a:r>
            <a:r>
              <a:rPr lang="en-US" altLang="ja-JP" dirty="0">
                <a:latin typeface="DengXian" panose="02010600030101010101" pitchFamily="2" charset="-122"/>
                <a:ea typeface="DengXian" panose="02010600030101010101" pitchFamily="2" charset="-122"/>
              </a:rPr>
              <a:t>0</a:t>
            </a:r>
            <a:r>
              <a:rPr lang="ja-JP" altLang="en-US" dirty="0">
                <a:latin typeface="DengXian" panose="02010600030101010101" pitchFamily="2" charset="-122"/>
                <a:ea typeface="DengXian" panose="02010600030101010101" pitchFamily="2" charset="-122"/>
              </a:rPr>
              <a:t>，当且仅当</a:t>
            </a:r>
            <a:r>
              <a:rPr lang="en-GB" altLang="ja-JP" dirty="0">
                <a:latin typeface="DengXian" panose="02010600030101010101" pitchFamily="2" charset="-122"/>
                <a:ea typeface="DengXian" panose="02010600030101010101" pitchFamily="2" charset="-122"/>
              </a:rPr>
              <a:t>A=B</a:t>
            </a:r>
            <a:r>
              <a:rPr lang="ja-JP" altLang="en-US" dirty="0">
                <a:latin typeface="DengXian" panose="02010600030101010101" pitchFamily="2" charset="-122"/>
                <a:ea typeface="DengXian" panose="02010600030101010101" pitchFamily="2" charset="-122"/>
              </a:rPr>
              <a:t>时达到下界。</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7941165" y="3682148"/>
            <a:ext cx="1712199" cy="491787"/>
          </a:xfrm>
          <a:prstGeom prst="rect">
            <a:avLst/>
          </a:prstGeom>
        </p:spPr>
      </p:pic>
      <p:pic>
        <p:nvPicPr>
          <p:cNvPr id="5" name="Picture 4"/>
          <p:cNvPicPr>
            <a:picLocks noChangeAspect="1"/>
          </p:cNvPicPr>
          <p:nvPr/>
        </p:nvPicPr>
        <p:blipFill>
          <a:blip r:embed="rId4"/>
          <a:stretch>
            <a:fillRect/>
          </a:stretch>
        </p:blipFill>
        <p:spPr>
          <a:xfrm>
            <a:off x="10519162" y="3731243"/>
            <a:ext cx="1558282" cy="442692"/>
          </a:xfrm>
          <a:prstGeom prst="rect">
            <a:avLst/>
          </a:prstGeom>
        </p:spPr>
      </p:pic>
      <p:pic>
        <p:nvPicPr>
          <p:cNvPr id="6" name="Picture 5"/>
          <p:cNvPicPr>
            <a:picLocks noChangeAspect="1"/>
          </p:cNvPicPr>
          <p:nvPr/>
        </p:nvPicPr>
        <p:blipFill>
          <a:blip r:embed="rId5"/>
          <a:stretch>
            <a:fillRect/>
          </a:stretch>
        </p:blipFill>
        <p:spPr>
          <a:xfrm>
            <a:off x="3927624" y="4459288"/>
            <a:ext cx="3823297" cy="88596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5798677" cy="1325563"/>
          </a:xfrm>
        </p:spPr>
        <p:txBody>
          <a:bodyPr/>
          <a:lstStyle/>
          <a:p>
            <a:r>
              <a:rPr lang="zh-CN" altLang="en-US" b="1" dirty="0">
                <a:latin typeface="DengXian" panose="02010600030101010101" pitchFamily="2" charset="-122"/>
                <a:ea typeface="DengXian" panose="02010600030101010101" pitchFamily="2" charset="-122"/>
              </a:rPr>
              <a:t>非负矩阵分解的形式化</a:t>
            </a:r>
          </a:p>
        </p:txBody>
      </p:sp>
      <p:sp>
        <p:nvSpPr>
          <p:cNvPr id="3" name="内容占位符 2"/>
          <p:cNvSpPr>
            <a:spLocks noGrp="1"/>
          </p:cNvSpPr>
          <p:nvPr>
            <p:ph idx="1"/>
          </p:nvPr>
        </p:nvSpPr>
        <p:spPr>
          <a:xfrm>
            <a:off x="838200" y="2283619"/>
            <a:ext cx="10515600" cy="3896252"/>
          </a:xfrm>
        </p:spPr>
        <p:txBody>
          <a:bodyPr>
            <a:normAutofit/>
          </a:bodyPr>
          <a:lstStyle/>
          <a:p>
            <a:r>
              <a:rPr lang="ja-JP" altLang="en-US" dirty="0">
                <a:latin typeface="DengXian" panose="02010600030101010101" pitchFamily="2" charset="-122"/>
                <a:ea typeface="DengXian" panose="02010600030101010101" pitchFamily="2" charset="-122"/>
              </a:rPr>
              <a:t>另一种损失函数是散度（</a:t>
            </a:r>
            <a:r>
              <a:rPr lang="en-GB" altLang="ja-JP" dirty="0">
                <a:latin typeface="DengXian" panose="02010600030101010101" pitchFamily="2" charset="-122"/>
                <a:ea typeface="DengXian" panose="02010600030101010101" pitchFamily="2" charset="-122"/>
              </a:rPr>
              <a:t>divergence)</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设两个非负矩阵</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散度损失函数定义为</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其下界也是</a:t>
            </a:r>
            <a:r>
              <a:rPr lang="en-US" altLang="ja-JP" dirty="0">
                <a:latin typeface="DengXian" panose="02010600030101010101" pitchFamily="2" charset="-122"/>
                <a:ea typeface="DengXian" panose="02010600030101010101" pitchFamily="2" charset="-122"/>
              </a:rPr>
              <a:t>0</a:t>
            </a:r>
            <a:r>
              <a:rPr lang="ja-JP" altLang="en-US" dirty="0">
                <a:latin typeface="DengXian" panose="02010600030101010101" pitchFamily="2" charset="-122"/>
                <a:ea typeface="DengXian" panose="02010600030101010101" pitchFamily="2" charset="-122"/>
              </a:rPr>
              <a:t>，当且仅当</a:t>
            </a:r>
            <a:r>
              <a:rPr lang="en-GB" altLang="ja-JP" dirty="0">
                <a:latin typeface="DengXian" panose="02010600030101010101" pitchFamily="2" charset="-122"/>
                <a:ea typeface="DengXian" panose="02010600030101010101" pitchFamily="2" charset="-122"/>
              </a:rPr>
              <a:t>A= B</a:t>
            </a:r>
            <a:r>
              <a:rPr lang="ja-JP" altLang="en-US" dirty="0">
                <a:latin typeface="DengXian" panose="02010600030101010101" pitchFamily="2" charset="-122"/>
                <a:ea typeface="DengXian" panose="02010600030101010101" pitchFamily="2" charset="-122"/>
              </a:rPr>
              <a:t>时达到下界。</a:t>
            </a:r>
            <a:r>
              <a:rPr lang="en-GB" altLang="ja-JP" dirty="0">
                <a:latin typeface="DengXian" panose="02010600030101010101" pitchFamily="2" charset="-122"/>
                <a:ea typeface="DengXian" panose="02010600030101010101" pitchFamily="2" charset="-122"/>
              </a:rPr>
              <a:t>A</a:t>
            </a:r>
            <a:r>
              <a:rPr lang="ja-JP" altLang="en-US" dirty="0">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B</a:t>
            </a:r>
            <a:r>
              <a:rPr lang="ja-JP" altLang="en-US" dirty="0">
                <a:latin typeface="DengXian" panose="02010600030101010101" pitchFamily="2" charset="-122"/>
                <a:ea typeface="DengXian" panose="02010600030101010101" pitchFamily="2" charset="-122"/>
              </a:rPr>
              <a:t>不对称</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当</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时</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散度损失函数退化为</a:t>
            </a:r>
            <a:r>
              <a:rPr lang="en-GB" altLang="ja-JP" dirty="0" err="1">
                <a:latin typeface="DengXian" panose="02010600030101010101" pitchFamily="2" charset="-122"/>
                <a:ea typeface="DengXian" panose="02010600030101010101" pitchFamily="2" charset="-122"/>
              </a:rPr>
              <a:t>Kuliback-Leiber</a:t>
            </a:r>
            <a:r>
              <a:rPr lang="ja-JP" altLang="en-US" dirty="0">
                <a:latin typeface="DengXian" panose="02010600030101010101" pitchFamily="2" charset="-122"/>
                <a:ea typeface="DengXian" panose="02010600030101010101" pitchFamily="2" charset="-122"/>
              </a:rPr>
              <a:t>散度或相对嫡，这时</a:t>
            </a:r>
            <a:r>
              <a:rPr lang="en-GB" altLang="ja-JP" dirty="0">
                <a:latin typeface="DengXian" panose="02010600030101010101" pitchFamily="2" charset="-122"/>
                <a:ea typeface="DengXian" panose="02010600030101010101" pitchFamily="2" charset="-122"/>
              </a:rPr>
              <a:t>A</a:t>
            </a:r>
            <a:r>
              <a:rPr lang="ja-JP" altLang="en-US" dirty="0">
                <a:latin typeface="DengXian" panose="02010600030101010101" pitchFamily="2" charset="-122"/>
                <a:ea typeface="DengXian" panose="02010600030101010101" pitchFamily="2" charset="-122"/>
              </a:rPr>
              <a:t>和</a:t>
            </a:r>
            <a:r>
              <a:rPr lang="en-GB" altLang="ja-JP" dirty="0">
                <a:latin typeface="DengXian" panose="02010600030101010101" pitchFamily="2" charset="-122"/>
                <a:ea typeface="DengXian" panose="02010600030101010101" pitchFamily="2" charset="-122"/>
              </a:rPr>
              <a:t>B</a:t>
            </a:r>
            <a:r>
              <a:rPr lang="ja-JP" altLang="en-US" dirty="0">
                <a:latin typeface="DengXian" panose="02010600030101010101" pitchFamily="2" charset="-122"/>
                <a:ea typeface="DengXian" panose="02010600030101010101" pitchFamily="2" charset="-122"/>
              </a:rPr>
              <a:t>是概率分布。</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9696323" y="2221562"/>
            <a:ext cx="1945400" cy="484280"/>
          </a:xfrm>
          <a:prstGeom prst="rect">
            <a:avLst/>
          </a:prstGeom>
        </p:spPr>
      </p:pic>
      <p:pic>
        <p:nvPicPr>
          <p:cNvPr id="5" name="Picture 4"/>
          <p:cNvPicPr>
            <a:picLocks noChangeAspect="1"/>
          </p:cNvPicPr>
          <p:nvPr/>
        </p:nvPicPr>
        <p:blipFill>
          <a:blip r:embed="rId4"/>
          <a:stretch>
            <a:fillRect/>
          </a:stretch>
        </p:blipFill>
        <p:spPr>
          <a:xfrm>
            <a:off x="1540656" y="2645009"/>
            <a:ext cx="1576895" cy="410942"/>
          </a:xfrm>
          <a:prstGeom prst="rect">
            <a:avLst/>
          </a:prstGeom>
        </p:spPr>
      </p:pic>
      <p:pic>
        <p:nvPicPr>
          <p:cNvPr id="6" name="Picture 5"/>
          <p:cNvPicPr>
            <a:picLocks noChangeAspect="1"/>
          </p:cNvPicPr>
          <p:nvPr/>
        </p:nvPicPr>
        <p:blipFill>
          <a:blip r:embed="rId5"/>
          <a:stretch>
            <a:fillRect/>
          </a:stretch>
        </p:blipFill>
        <p:spPr>
          <a:xfrm>
            <a:off x="3215742" y="3129827"/>
            <a:ext cx="5253198" cy="1003256"/>
          </a:xfrm>
          <a:prstGeom prst="rect">
            <a:avLst/>
          </a:prstGeom>
        </p:spPr>
      </p:pic>
      <p:pic>
        <p:nvPicPr>
          <p:cNvPr id="7" name="Picture 6"/>
          <p:cNvPicPr>
            <a:picLocks noChangeAspect="1"/>
          </p:cNvPicPr>
          <p:nvPr/>
        </p:nvPicPr>
        <p:blipFill>
          <a:blip r:embed="rId6"/>
          <a:stretch>
            <a:fillRect/>
          </a:stretch>
        </p:blipFill>
        <p:spPr>
          <a:xfrm>
            <a:off x="1540656" y="4864197"/>
            <a:ext cx="2614034" cy="83732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5792540" cy="1325563"/>
          </a:xfrm>
        </p:spPr>
        <p:txBody>
          <a:bodyPr/>
          <a:lstStyle/>
          <a:p>
            <a:r>
              <a:rPr lang="zh-CN" altLang="en-US" b="1" dirty="0">
                <a:latin typeface="DengXian" panose="02010600030101010101" pitchFamily="2" charset="-122"/>
                <a:ea typeface="DengXian" panose="02010600030101010101" pitchFamily="2" charset="-122"/>
              </a:rPr>
              <a:t>非负矩阵分解的形式化</a:t>
            </a:r>
          </a:p>
        </p:txBody>
      </p:sp>
      <p:sp>
        <p:nvSpPr>
          <p:cNvPr id="3" name="内容占位符 2"/>
          <p:cNvSpPr>
            <a:spLocks noGrp="1"/>
          </p:cNvSpPr>
          <p:nvPr>
            <p:ph idx="1"/>
          </p:nvPr>
        </p:nvSpPr>
        <p:spPr>
          <a:xfrm>
            <a:off x="479384" y="2387127"/>
            <a:ext cx="10597743" cy="4351338"/>
          </a:xfrm>
        </p:spPr>
        <p:txBody>
          <a:bodyPr>
            <a:normAutofit/>
          </a:bodyPr>
          <a:lstStyle/>
          <a:p>
            <a:r>
              <a:rPr lang="ja-JP" altLang="en-GB" dirty="0">
                <a:latin typeface="DengXian" panose="02010600030101010101" pitchFamily="2" charset="-122"/>
                <a:ea typeface="DengXian" panose="02010600030101010101" pitchFamily="2" charset="-122"/>
              </a:rPr>
              <a:t>目标函数</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关于</a:t>
            </a:r>
            <a:r>
              <a:rPr lang="en-US" altLang="zh-CN" dirty="0">
                <a:latin typeface="DengXian" panose="02010600030101010101" pitchFamily="2" charset="-122"/>
                <a:ea typeface="DengXian" panose="02010600030101010101" pitchFamily="2" charset="-122"/>
              </a:rPr>
              <a:t>W</a:t>
            </a:r>
            <a:r>
              <a:rPr lang="ja-JP" altLang="en-US" dirty="0">
                <a:latin typeface="DengXian" panose="02010600030101010101" pitchFamily="2" charset="-122"/>
                <a:ea typeface="DengXian" panose="02010600030101010101" pitchFamily="2" charset="-122"/>
              </a:rPr>
              <a:t>和</a:t>
            </a:r>
            <a:r>
              <a:rPr lang="en-US" altLang="zh-CN" dirty="0">
                <a:latin typeface="DengXian" panose="02010600030101010101" pitchFamily="2" charset="-122"/>
                <a:ea typeface="DengXian" panose="02010600030101010101" pitchFamily="2" charset="-122"/>
              </a:rPr>
              <a:t>H</a:t>
            </a:r>
            <a:r>
              <a:rPr lang="ja-JP" altLang="en-US" dirty="0">
                <a:latin typeface="DengXian" panose="02010600030101010101" pitchFamily="2" charset="-122"/>
                <a:ea typeface="DengXian" panose="02010600030101010101" pitchFamily="2" charset="-122"/>
              </a:rPr>
              <a:t>的最小化</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满足约束条件</a:t>
            </a:r>
            <a:r>
              <a:rPr lang="en-US" altLang="zh-CN" dirty="0">
                <a:latin typeface="DengXian" panose="02010600030101010101" pitchFamily="2" charset="-122"/>
                <a:ea typeface="DengXian" panose="02010600030101010101" pitchFamily="2" charset="-122"/>
              </a:rPr>
              <a:t>W, H≥0</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即</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或者，目标函数</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关于</a:t>
            </a:r>
            <a:r>
              <a:rPr lang="en-US" altLang="zh-CN" dirty="0">
                <a:latin typeface="DengXian" panose="02010600030101010101" pitchFamily="2" charset="-122"/>
                <a:ea typeface="DengXian" panose="02010600030101010101" pitchFamily="2" charset="-122"/>
              </a:rPr>
              <a:t>W</a:t>
            </a:r>
            <a:r>
              <a:rPr lang="ja-JP" altLang="en-US" dirty="0">
                <a:latin typeface="DengXian" panose="02010600030101010101" pitchFamily="2" charset="-122"/>
                <a:ea typeface="DengXian" panose="02010600030101010101" pitchFamily="2" charset="-122"/>
              </a:rPr>
              <a:t>和</a:t>
            </a:r>
            <a:r>
              <a:rPr lang="en-US" altLang="zh-CN" dirty="0">
                <a:latin typeface="DengXian" panose="02010600030101010101" pitchFamily="2" charset="-122"/>
                <a:ea typeface="DengXian" panose="02010600030101010101" pitchFamily="2" charset="-122"/>
              </a:rPr>
              <a:t>H</a:t>
            </a:r>
            <a:r>
              <a:rPr lang="ja-JP" altLang="en-US" dirty="0">
                <a:latin typeface="DengXian" panose="02010600030101010101" pitchFamily="2" charset="-122"/>
                <a:ea typeface="DengXian" panose="02010600030101010101" pitchFamily="2" charset="-122"/>
              </a:rPr>
              <a:t>的最小化</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满足约束条件</a:t>
            </a:r>
            <a:r>
              <a:rPr lang="en-US" altLang="zh-CN" dirty="0">
                <a:latin typeface="DengXian" panose="02010600030101010101" pitchFamily="2" charset="-122"/>
                <a:ea typeface="DengXian" panose="02010600030101010101" pitchFamily="2" charset="-122"/>
              </a:rPr>
              <a:t>W, H≥0</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即</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2340158" y="2345749"/>
            <a:ext cx="1612014" cy="586763"/>
          </a:xfrm>
          <a:prstGeom prst="rect">
            <a:avLst/>
          </a:prstGeom>
        </p:spPr>
      </p:pic>
      <p:pic>
        <p:nvPicPr>
          <p:cNvPr id="5" name="Picture 4"/>
          <p:cNvPicPr>
            <a:picLocks noChangeAspect="1"/>
          </p:cNvPicPr>
          <p:nvPr/>
        </p:nvPicPr>
        <p:blipFill>
          <a:blip r:embed="rId4"/>
          <a:stretch>
            <a:fillRect/>
          </a:stretch>
        </p:blipFill>
        <p:spPr>
          <a:xfrm>
            <a:off x="4013541" y="2879547"/>
            <a:ext cx="3246427" cy="1395460"/>
          </a:xfrm>
          <a:prstGeom prst="rect">
            <a:avLst/>
          </a:prstGeom>
        </p:spPr>
      </p:pic>
      <p:pic>
        <p:nvPicPr>
          <p:cNvPr id="6" name="Picture 5"/>
          <p:cNvPicPr>
            <a:picLocks noChangeAspect="1"/>
          </p:cNvPicPr>
          <p:nvPr/>
        </p:nvPicPr>
        <p:blipFill>
          <a:blip r:embed="rId5"/>
          <a:stretch>
            <a:fillRect/>
          </a:stretch>
        </p:blipFill>
        <p:spPr>
          <a:xfrm>
            <a:off x="3375655" y="4210057"/>
            <a:ext cx="1481700" cy="540735"/>
          </a:xfrm>
          <a:prstGeom prst="rect">
            <a:avLst/>
          </a:prstGeom>
        </p:spPr>
      </p:pic>
      <p:pic>
        <p:nvPicPr>
          <p:cNvPr id="7" name="Picture 6"/>
          <p:cNvPicPr>
            <a:picLocks noChangeAspect="1"/>
          </p:cNvPicPr>
          <p:nvPr/>
        </p:nvPicPr>
        <p:blipFill>
          <a:blip r:embed="rId6"/>
          <a:stretch>
            <a:fillRect/>
          </a:stretch>
        </p:blipFill>
        <p:spPr>
          <a:xfrm>
            <a:off x="4013541" y="4969155"/>
            <a:ext cx="3123688" cy="13954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1343278" cy="1325563"/>
          </a:xfrm>
        </p:spPr>
        <p:txBody>
          <a:bodyPr/>
          <a:lstStyle/>
          <a:p>
            <a:r>
              <a:rPr lang="ja-JP" altLang="en-US" b="1" dirty="0">
                <a:latin typeface="DengXian" panose="02010600030101010101" pitchFamily="2" charset="-122"/>
                <a:ea typeface="DengXian" panose="02010600030101010101" pitchFamily="2" charset="-122"/>
              </a:rPr>
              <a:t>算法</a:t>
            </a:r>
            <a:endParaRPr lang="zh-CN" altLang="en-US" b="1"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3"/>
          <a:stretch>
            <a:fillRect/>
          </a:stretch>
        </p:blipFill>
        <p:spPr>
          <a:xfrm>
            <a:off x="619828" y="2295205"/>
            <a:ext cx="10862336" cy="41362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1416921" cy="1325563"/>
          </a:xfrm>
        </p:spPr>
        <p:txBody>
          <a:bodyPr/>
          <a:lstStyle/>
          <a:p>
            <a:r>
              <a:rPr lang="ja-JP" altLang="en-US" b="1" dirty="0">
                <a:latin typeface="DengXian" panose="02010600030101010101" pitchFamily="2" charset="-122"/>
                <a:ea typeface="DengXian" panose="02010600030101010101" pitchFamily="2" charset="-122"/>
              </a:rPr>
              <a:t>算法</a:t>
            </a:r>
            <a:endParaRPr lang="zh-CN" altLang="en-US" b="1"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479385" y="2184740"/>
            <a:ext cx="10843219" cy="441857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1346200" cy="1325563"/>
          </a:xfrm>
        </p:spPr>
        <p:txBody>
          <a:bodyPr/>
          <a:lstStyle/>
          <a:p>
            <a:r>
              <a:rPr lang="ja-JP" altLang="en-US" b="1" dirty="0">
                <a:latin typeface="DengXian" panose="02010600030101010101" pitchFamily="2" charset="-122"/>
                <a:ea typeface="DengXian" panose="02010600030101010101" pitchFamily="2" charset="-122"/>
              </a:rPr>
              <a:t>算法</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最优化目标函数是</a:t>
            </a:r>
            <a:r>
              <a:rPr lang="en-GB" altLang="ja-JP" dirty="0">
                <a:latin typeface="DengXian" panose="02010600030101010101" pitchFamily="2" charset="-122"/>
                <a:ea typeface="DengXian" panose="02010600030101010101" pitchFamily="2" charset="-122"/>
              </a:rPr>
              <a:t>		</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为了方便将目标函数乘以</a:t>
            </a:r>
            <a:r>
              <a:rPr lang="en-US" altLang="ja-JP" dirty="0">
                <a:latin typeface="DengXian" panose="02010600030101010101" pitchFamily="2" charset="-122"/>
                <a:ea typeface="DengXian" panose="02010600030101010101" pitchFamily="2" charset="-122"/>
              </a:rPr>
              <a:t>1/2</a:t>
            </a:r>
            <a:r>
              <a:rPr lang="ja-JP" altLang="en-US" dirty="0">
                <a:latin typeface="DengXian" panose="02010600030101010101" pitchFamily="2" charset="-122"/>
                <a:ea typeface="DengXian" panose="02010600030101010101" pitchFamily="2" charset="-122"/>
              </a:rPr>
              <a:t>，其最优解与原问题相同，记作</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应用梯度下降法求解。首先求目标函数的梯度</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同样可得</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4038089" y="2117235"/>
            <a:ext cx="1396886" cy="534684"/>
          </a:xfrm>
          <a:prstGeom prst="rect">
            <a:avLst/>
          </a:prstGeom>
        </p:spPr>
      </p:pic>
      <p:pic>
        <p:nvPicPr>
          <p:cNvPr id="5" name="Picture 4"/>
          <p:cNvPicPr>
            <a:picLocks noChangeAspect="1"/>
          </p:cNvPicPr>
          <p:nvPr/>
        </p:nvPicPr>
        <p:blipFill>
          <a:blip r:embed="rId4"/>
          <a:stretch>
            <a:fillRect/>
          </a:stretch>
        </p:blipFill>
        <p:spPr>
          <a:xfrm>
            <a:off x="3056183" y="3059905"/>
            <a:ext cx="6057131" cy="673895"/>
          </a:xfrm>
          <a:prstGeom prst="rect">
            <a:avLst/>
          </a:prstGeom>
        </p:spPr>
      </p:pic>
      <p:grpSp>
        <p:nvGrpSpPr>
          <p:cNvPr id="9" name="Group 8"/>
          <p:cNvGrpSpPr/>
          <p:nvPr/>
        </p:nvGrpSpPr>
        <p:grpSpPr>
          <a:xfrm>
            <a:off x="3718969" y="4206080"/>
            <a:ext cx="5013857" cy="1360099"/>
            <a:chOff x="3867150" y="4206081"/>
            <a:chExt cx="4457700" cy="1282700"/>
          </a:xfrm>
        </p:grpSpPr>
        <p:pic>
          <p:nvPicPr>
            <p:cNvPr id="6" name="Picture 5"/>
            <p:cNvPicPr>
              <a:picLocks noChangeAspect="1"/>
            </p:cNvPicPr>
            <p:nvPr/>
          </p:nvPicPr>
          <p:blipFill>
            <a:blip r:embed="rId5"/>
            <a:stretch>
              <a:fillRect/>
            </a:stretch>
          </p:blipFill>
          <p:spPr>
            <a:xfrm>
              <a:off x="3867150" y="4206081"/>
              <a:ext cx="4457700" cy="1282700"/>
            </a:xfrm>
            <a:prstGeom prst="rect">
              <a:avLst/>
            </a:prstGeom>
          </p:spPr>
        </p:pic>
        <p:pic>
          <p:nvPicPr>
            <p:cNvPr id="7" name="Picture 6"/>
            <p:cNvPicPr>
              <a:picLocks noChangeAspect="1"/>
            </p:cNvPicPr>
            <p:nvPr/>
          </p:nvPicPr>
          <p:blipFill>
            <a:blip r:embed="rId6"/>
            <a:stretch>
              <a:fillRect/>
            </a:stretch>
          </p:blipFill>
          <p:spPr>
            <a:xfrm rot="19069982">
              <a:off x="7441541" y="4709754"/>
              <a:ext cx="639226" cy="394210"/>
            </a:xfrm>
            <a:prstGeom prst="rect">
              <a:avLst/>
            </a:prstGeom>
          </p:spPr>
        </p:pic>
        <p:pic>
          <p:nvPicPr>
            <p:cNvPr id="8" name="Picture 7"/>
            <p:cNvPicPr>
              <a:picLocks noChangeAspect="1"/>
            </p:cNvPicPr>
            <p:nvPr/>
          </p:nvPicPr>
          <p:blipFill>
            <a:blip r:embed="rId6"/>
            <a:stretch>
              <a:fillRect/>
            </a:stretch>
          </p:blipFill>
          <p:spPr>
            <a:xfrm rot="19069982">
              <a:off x="7792938" y="4964753"/>
              <a:ext cx="516776" cy="318697"/>
            </a:xfrm>
            <a:prstGeom prst="rect">
              <a:avLst/>
            </a:prstGeom>
          </p:spPr>
        </p:pic>
      </p:grpSp>
      <p:grpSp>
        <p:nvGrpSpPr>
          <p:cNvPr id="12" name="Group 11"/>
          <p:cNvGrpSpPr/>
          <p:nvPr/>
        </p:nvGrpSpPr>
        <p:grpSpPr>
          <a:xfrm>
            <a:off x="3718968" y="5706412"/>
            <a:ext cx="4786583" cy="764328"/>
            <a:chOff x="3955611" y="5706412"/>
            <a:chExt cx="4394200" cy="660400"/>
          </a:xfrm>
        </p:grpSpPr>
        <p:pic>
          <p:nvPicPr>
            <p:cNvPr id="10" name="Picture 9"/>
            <p:cNvPicPr>
              <a:picLocks noChangeAspect="1"/>
            </p:cNvPicPr>
            <p:nvPr/>
          </p:nvPicPr>
          <p:blipFill>
            <a:blip r:embed="rId7"/>
            <a:stretch>
              <a:fillRect/>
            </a:stretch>
          </p:blipFill>
          <p:spPr>
            <a:xfrm>
              <a:off x="3955611" y="5706412"/>
              <a:ext cx="4394200" cy="660400"/>
            </a:xfrm>
            <a:prstGeom prst="rect">
              <a:avLst/>
            </a:prstGeom>
          </p:spPr>
        </p:pic>
        <p:pic>
          <p:nvPicPr>
            <p:cNvPr id="11" name="Picture 10"/>
            <p:cNvPicPr>
              <a:picLocks noChangeAspect="1"/>
            </p:cNvPicPr>
            <p:nvPr/>
          </p:nvPicPr>
          <p:blipFill>
            <a:blip r:embed="rId8"/>
            <a:stretch>
              <a:fillRect/>
            </a:stretch>
          </p:blipFill>
          <p:spPr>
            <a:xfrm>
              <a:off x="6472101" y="5706412"/>
              <a:ext cx="1181100" cy="183142"/>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1343278" cy="1325563"/>
          </a:xfrm>
        </p:spPr>
        <p:txBody>
          <a:bodyPr/>
          <a:lstStyle/>
          <a:p>
            <a:r>
              <a:rPr lang="ja-JP" altLang="en-US" b="1" dirty="0">
                <a:latin typeface="DengXian" panose="02010600030101010101" pitchFamily="2" charset="-122"/>
                <a:ea typeface="DengXian" panose="02010600030101010101" pitchFamily="2" charset="-122"/>
              </a:rPr>
              <a:t>算法</a:t>
            </a:r>
            <a:endParaRPr lang="zh-CN" altLang="en-US" b="1" dirty="0">
              <a:latin typeface="DengXian" panose="02010600030101010101" pitchFamily="2" charset="-122"/>
              <a:ea typeface="DengXian" panose="02010600030101010101" pitchFamily="2" charset="-122"/>
            </a:endParaRP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然后求得梯度下降法的更新规则</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式中</a:t>
            </a:r>
            <a:r>
              <a:rPr lang="en-GB" altLang="ja-JP" dirty="0">
                <a:latin typeface="DengXian" panose="02010600030101010101" pitchFamily="2" charset="-122"/>
                <a:ea typeface="DengXian" panose="02010600030101010101" pitchFamily="2" charset="-122"/>
              </a:rPr>
              <a:t>	</a:t>
            </a:r>
            <a:r>
              <a:rPr lang="ja-JP" altLang="en-GB" dirty="0">
                <a:latin typeface="DengXian" panose="02010600030101010101" pitchFamily="2" charset="-122"/>
                <a:ea typeface="DengXian" panose="02010600030101010101" pitchFamily="2" charset="-122"/>
              </a:rPr>
              <a:t>是</a:t>
            </a:r>
            <a:r>
              <a:rPr lang="ja-JP" altLang="en-US" dirty="0">
                <a:latin typeface="DengXian" panose="02010600030101010101" pitchFamily="2" charset="-122"/>
                <a:ea typeface="DengXian" panose="02010600030101010101" pitchFamily="2" charset="-122"/>
              </a:rPr>
              <a:t>步长</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选取</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即得乘法更新规则</a:t>
            </a:r>
            <a:endParaRPr lang="en-GB" altLang="ja-JP" dirty="0">
              <a:latin typeface="DengXian" panose="02010600030101010101" pitchFamily="2" charset="-122"/>
              <a:ea typeface="DengXian" panose="02010600030101010101" pitchFamily="2" charset="-122"/>
            </a:endParaRPr>
          </a:p>
        </p:txBody>
      </p:sp>
      <p:grpSp>
        <p:nvGrpSpPr>
          <p:cNvPr id="8" name="Group 7"/>
          <p:cNvGrpSpPr/>
          <p:nvPr/>
        </p:nvGrpSpPr>
        <p:grpSpPr>
          <a:xfrm>
            <a:off x="3633053" y="2720181"/>
            <a:ext cx="5087500" cy="1144263"/>
            <a:chOff x="3924300" y="2720182"/>
            <a:chExt cx="4343400" cy="889000"/>
          </a:xfrm>
        </p:grpSpPr>
        <p:pic>
          <p:nvPicPr>
            <p:cNvPr id="4" name="Picture 3"/>
            <p:cNvPicPr>
              <a:picLocks noChangeAspect="1"/>
            </p:cNvPicPr>
            <p:nvPr/>
          </p:nvPicPr>
          <p:blipFill>
            <a:blip r:embed="rId3"/>
            <a:stretch>
              <a:fillRect/>
            </a:stretch>
          </p:blipFill>
          <p:spPr>
            <a:xfrm>
              <a:off x="3924300" y="2720182"/>
              <a:ext cx="4343400" cy="889000"/>
            </a:xfrm>
            <a:prstGeom prst="rect">
              <a:avLst/>
            </a:prstGeom>
          </p:spPr>
        </p:pic>
        <p:pic>
          <p:nvPicPr>
            <p:cNvPr id="5" name="Picture 4"/>
            <p:cNvPicPr>
              <a:picLocks noChangeAspect="1"/>
            </p:cNvPicPr>
            <p:nvPr/>
          </p:nvPicPr>
          <p:blipFill>
            <a:blip r:embed="rId4"/>
            <a:stretch>
              <a:fillRect/>
            </a:stretch>
          </p:blipFill>
          <p:spPr>
            <a:xfrm>
              <a:off x="4690849" y="3049612"/>
              <a:ext cx="1184512" cy="239498"/>
            </a:xfrm>
            <a:prstGeom prst="rect">
              <a:avLst/>
            </a:prstGeom>
          </p:spPr>
        </p:pic>
        <p:pic>
          <p:nvPicPr>
            <p:cNvPr id="6" name="Picture 5"/>
            <p:cNvPicPr>
              <a:picLocks noChangeAspect="1"/>
            </p:cNvPicPr>
            <p:nvPr/>
          </p:nvPicPr>
          <p:blipFill>
            <a:blip r:embed="rId4"/>
            <a:stretch>
              <a:fillRect/>
            </a:stretch>
          </p:blipFill>
          <p:spPr>
            <a:xfrm>
              <a:off x="4850073" y="3164682"/>
              <a:ext cx="479378" cy="239498"/>
            </a:xfrm>
            <a:prstGeom prst="rect">
              <a:avLst/>
            </a:prstGeom>
          </p:spPr>
        </p:pic>
        <p:pic>
          <p:nvPicPr>
            <p:cNvPr id="7" name="Picture 6"/>
            <p:cNvPicPr>
              <a:picLocks noChangeAspect="1"/>
            </p:cNvPicPr>
            <p:nvPr/>
          </p:nvPicPr>
          <p:blipFill>
            <a:blip r:embed="rId4"/>
            <a:stretch>
              <a:fillRect/>
            </a:stretch>
          </p:blipFill>
          <p:spPr>
            <a:xfrm>
              <a:off x="5089762" y="3147434"/>
              <a:ext cx="479378" cy="239498"/>
            </a:xfrm>
            <a:prstGeom prst="rect">
              <a:avLst/>
            </a:prstGeom>
          </p:spPr>
        </p:pic>
      </p:grpSp>
      <p:pic>
        <p:nvPicPr>
          <p:cNvPr id="9" name="Picture 8"/>
          <p:cNvPicPr>
            <a:picLocks noChangeAspect="1"/>
          </p:cNvPicPr>
          <p:nvPr/>
        </p:nvPicPr>
        <p:blipFill>
          <a:blip r:embed="rId5"/>
          <a:stretch>
            <a:fillRect/>
          </a:stretch>
        </p:blipFill>
        <p:spPr>
          <a:xfrm>
            <a:off x="1822664" y="3600578"/>
            <a:ext cx="1000316" cy="624696"/>
          </a:xfrm>
          <a:prstGeom prst="rect">
            <a:avLst/>
          </a:prstGeom>
        </p:spPr>
      </p:pic>
      <p:pic>
        <p:nvPicPr>
          <p:cNvPr id="10" name="Picture 9"/>
          <p:cNvPicPr>
            <a:picLocks noChangeAspect="1"/>
          </p:cNvPicPr>
          <p:nvPr/>
        </p:nvPicPr>
        <p:blipFill>
          <a:blip r:embed="rId6"/>
          <a:stretch>
            <a:fillRect/>
          </a:stretch>
        </p:blipFill>
        <p:spPr>
          <a:xfrm>
            <a:off x="3633052" y="4225275"/>
            <a:ext cx="4854297" cy="624696"/>
          </a:xfrm>
          <a:prstGeom prst="rect">
            <a:avLst/>
          </a:prstGeom>
        </p:spPr>
      </p:pic>
      <p:pic>
        <p:nvPicPr>
          <p:cNvPr id="11" name="Picture 10"/>
          <p:cNvPicPr>
            <a:picLocks noChangeAspect="1"/>
          </p:cNvPicPr>
          <p:nvPr/>
        </p:nvPicPr>
        <p:blipFill>
          <a:blip r:embed="rId7"/>
          <a:stretch>
            <a:fillRect/>
          </a:stretch>
        </p:blipFill>
        <p:spPr>
          <a:xfrm>
            <a:off x="3050472" y="5277745"/>
            <a:ext cx="6443332" cy="151444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6406231" cy="1325563"/>
          </a:xfrm>
        </p:spPr>
        <p:txBody>
          <a:bodyPr/>
          <a:lstStyle/>
          <a:p>
            <a:r>
              <a:rPr lang="ja-JP" altLang="en-US" b="1" dirty="0">
                <a:latin typeface="DengXian" panose="02010600030101010101" pitchFamily="2" charset="-122"/>
                <a:ea typeface="DengXian" panose="02010600030101010101" pitchFamily="2" charset="-122"/>
              </a:rPr>
              <a:t>非负矩阵分解的迭代算法</a:t>
            </a:r>
            <a:endParaRPr lang="zh-CN" altLang="en-US" b="1"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3"/>
          <a:stretch>
            <a:fillRect/>
          </a:stretch>
        </p:blipFill>
        <p:spPr>
          <a:xfrm>
            <a:off x="589144" y="2197015"/>
            <a:ext cx="11255098" cy="4363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95525" cy="1325563"/>
          </a:xfrm>
        </p:spPr>
        <p:txBody>
          <a:bodyPr/>
          <a:lstStyle/>
          <a:p>
            <a:r>
              <a:rPr lang="zh-CN" altLang="en-US" b="1" dirty="0">
                <a:latin typeface="DengXian" panose="02010600030101010101" pitchFamily="2" charset="-122"/>
                <a:ea typeface="DengXian" panose="02010600030101010101" pitchFamily="2" charset="-122"/>
              </a:rPr>
              <a:t>单词向量空间</a:t>
            </a: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给定一个含有</a:t>
            </a:r>
            <a:r>
              <a:rPr lang="en-GB" altLang="ja-JP" dirty="0">
                <a:latin typeface="DengXian" panose="02010600030101010101" pitchFamily="2" charset="-122"/>
                <a:ea typeface="DengXian" panose="02010600030101010101" pitchFamily="2" charset="-122"/>
              </a:rPr>
              <a:t>n</a:t>
            </a:r>
            <a:r>
              <a:rPr lang="ja-JP" altLang="en-US" dirty="0">
                <a:latin typeface="DengXian" panose="02010600030101010101" pitchFamily="2" charset="-122"/>
                <a:ea typeface="DengXian" panose="02010600030101010101" pitchFamily="2" charset="-122"/>
              </a:rPr>
              <a:t>个文本的集合</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以及在所有文本中出现的</a:t>
            </a:r>
            <a:r>
              <a:rPr lang="en-GB" altLang="ja-JP" dirty="0">
                <a:latin typeface="DengXian" panose="02010600030101010101" pitchFamily="2" charset="-122"/>
                <a:ea typeface="DengXian" panose="02010600030101010101" pitchFamily="2" charset="-122"/>
              </a:rPr>
              <a:t>m</a:t>
            </a:r>
            <a:r>
              <a:rPr lang="ja-JP" altLang="en-US" dirty="0">
                <a:latin typeface="DengXian" panose="02010600030101010101" pitchFamily="2" charset="-122"/>
                <a:ea typeface="DengXian" panose="02010600030101010101" pitchFamily="2" charset="-122"/>
              </a:rPr>
              <a:t>个单词的集合</a:t>
            </a:r>
            <a:r>
              <a:rPr lang="en-GB" altLang="ja-JP"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      。</a:t>
            </a:r>
            <a:endParaRPr lang="en-GB" altLang="zh-CN"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将单词在文本中出现的 数据用一个单词</a:t>
            </a:r>
            <a:r>
              <a:rPr lang="en-US" altLang="ja-JP"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a:t>
            </a:r>
            <a:r>
              <a:rPr lang="en-GB" altLang="ja-JP" dirty="0">
                <a:latin typeface="DengXian" panose="02010600030101010101" pitchFamily="2" charset="-122"/>
                <a:ea typeface="DengXian" panose="02010600030101010101" pitchFamily="2" charset="-122"/>
              </a:rPr>
              <a:t>word-document matrix</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表示，记作</a:t>
            </a:r>
            <a:r>
              <a:rPr lang="en-US" altLang="zh-CN" dirty="0">
                <a:latin typeface="DengXian" panose="02010600030101010101" pitchFamily="2" charset="-122"/>
                <a:ea typeface="DengXian" panose="02010600030101010101" pitchFamily="2" charset="-122"/>
              </a:rPr>
              <a:t>X</a:t>
            </a:r>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rotWithShape="1">
          <a:blip r:embed="rId3"/>
          <a:srcRect l="-448" r="2428"/>
          <a:stretch>
            <a:fillRect/>
          </a:stretch>
        </p:blipFill>
        <p:spPr>
          <a:xfrm>
            <a:off x="5668249" y="2283619"/>
            <a:ext cx="2066443" cy="381794"/>
          </a:xfrm>
          <a:prstGeom prst="rect">
            <a:avLst/>
          </a:prstGeom>
        </p:spPr>
      </p:pic>
      <p:pic>
        <p:nvPicPr>
          <p:cNvPr id="5" name="Picture 4"/>
          <p:cNvPicPr>
            <a:picLocks noChangeAspect="1"/>
          </p:cNvPicPr>
          <p:nvPr/>
        </p:nvPicPr>
        <p:blipFill>
          <a:blip r:embed="rId4"/>
          <a:stretch>
            <a:fillRect/>
          </a:stretch>
        </p:blipFill>
        <p:spPr>
          <a:xfrm>
            <a:off x="4709097" y="2665413"/>
            <a:ext cx="2324100" cy="393491"/>
          </a:xfrm>
          <a:prstGeom prst="rect">
            <a:avLst/>
          </a:prstGeom>
        </p:spPr>
      </p:pic>
      <p:pic>
        <p:nvPicPr>
          <p:cNvPr id="6" name="Picture 5"/>
          <p:cNvPicPr>
            <a:picLocks noChangeAspect="1"/>
          </p:cNvPicPr>
          <p:nvPr/>
        </p:nvPicPr>
        <p:blipFill>
          <a:blip r:embed="rId5"/>
          <a:stretch>
            <a:fillRect/>
          </a:stretch>
        </p:blipFill>
        <p:spPr>
          <a:xfrm>
            <a:off x="3406701" y="4062636"/>
            <a:ext cx="4859720" cy="26610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601662" cy="1325563"/>
          </a:xfrm>
        </p:spPr>
        <p:txBody>
          <a:bodyPr/>
          <a:lstStyle/>
          <a:p>
            <a:r>
              <a:rPr lang="zh-CN" altLang="en-US" b="1" dirty="0">
                <a:latin typeface="DengXian" panose="02010600030101010101" pitchFamily="2" charset="-122"/>
                <a:ea typeface="DengXian" panose="02010600030101010101" pitchFamily="2" charset="-122"/>
              </a:rPr>
              <a:t>单词向量空间</a:t>
            </a:r>
          </a:p>
        </p:txBody>
      </p:sp>
      <p:sp>
        <p:nvSpPr>
          <p:cNvPr id="3" name="内容占位符 2"/>
          <p:cNvSpPr>
            <a:spLocks noGrp="1"/>
          </p:cNvSpPr>
          <p:nvPr>
            <p:ph idx="1"/>
          </p:nvPr>
        </p:nvSpPr>
        <p:spPr>
          <a:xfrm>
            <a:off x="479385" y="2578191"/>
            <a:ext cx="10515600" cy="4351338"/>
          </a:xfrm>
        </p:spPr>
        <p:txBody>
          <a:bodyPr>
            <a:normAutofit/>
          </a:bodyPr>
          <a:lstStyle/>
          <a:p>
            <a:r>
              <a:rPr lang="ja-JP" altLang="en-US" dirty="0">
                <a:latin typeface="DengXian" panose="02010600030101010101" pitchFamily="2" charset="-122"/>
                <a:ea typeface="DengXian" panose="02010600030101010101" pitchFamily="2" charset="-122"/>
              </a:rPr>
              <a:t>这是一个</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m x n </a:t>
            </a:r>
            <a:r>
              <a:rPr lang="ja-JP" altLang="en-US" dirty="0">
                <a:latin typeface="DengXian" panose="02010600030101010101" pitchFamily="2" charset="-122"/>
                <a:ea typeface="DengXian" panose="02010600030101010101" pitchFamily="2" charset="-122"/>
              </a:rPr>
              <a:t>矩阵，元素</a:t>
            </a:r>
            <a:r>
              <a:rPr lang="en-GB" altLang="ja-JP"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x</a:t>
            </a:r>
            <a:r>
              <a:rPr lang="en-GB" altLang="ja-JP" baseline="-25000" dirty="0" err="1">
                <a:latin typeface="DengXian" panose="02010600030101010101" pitchFamily="2" charset="-122"/>
                <a:ea typeface="DengXian" panose="02010600030101010101" pitchFamily="2" charset="-122"/>
              </a:rPr>
              <a:t>ij</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表示单词</a:t>
            </a:r>
            <a:r>
              <a:rPr lang="en-GB" altLang="ja-JP" dirty="0">
                <a:latin typeface="DengXian" panose="02010600030101010101" pitchFamily="2" charset="-122"/>
                <a:ea typeface="DengXian" panose="02010600030101010101" pitchFamily="2" charset="-122"/>
              </a:rPr>
              <a:t> </a:t>
            </a:r>
            <a:r>
              <a:rPr lang="en-GB" altLang="ja-JP" dirty="0" err="1">
                <a:latin typeface="DengXian" panose="02010600030101010101" pitchFamily="2" charset="-122"/>
                <a:ea typeface="DengXian" panose="02010600030101010101" pitchFamily="2" charset="-122"/>
              </a:rPr>
              <a:t>w</a:t>
            </a:r>
            <a:r>
              <a:rPr lang="en-GB" altLang="ja-JP" baseline="-25000" dirty="0" err="1">
                <a:latin typeface="DengXian" panose="02010600030101010101" pitchFamily="2" charset="-122"/>
                <a:ea typeface="DengXian" panose="02010600030101010101" pitchFamily="2" charset="-122"/>
              </a:rPr>
              <a:t>i</a:t>
            </a:r>
            <a:r>
              <a:rPr lang="en-GB"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在文本</a:t>
            </a:r>
            <a:r>
              <a:rPr lang="en-US" altLang="ja-JP" dirty="0">
                <a:latin typeface="DengXian" panose="02010600030101010101" pitchFamily="2" charset="-122"/>
                <a:ea typeface="DengXian" panose="02010600030101010101" pitchFamily="2" charset="-122"/>
              </a:rPr>
              <a:t> </a:t>
            </a:r>
            <a:r>
              <a:rPr lang="en-US" altLang="ja-JP" dirty="0" err="1">
                <a:latin typeface="DengXian" panose="02010600030101010101" pitchFamily="2" charset="-122"/>
                <a:ea typeface="DengXian" panose="02010600030101010101" pitchFamily="2" charset="-122"/>
              </a:rPr>
              <a:t>d</a:t>
            </a:r>
            <a:r>
              <a:rPr lang="en-US" altLang="ja-JP" baseline="-25000" dirty="0" err="1">
                <a:latin typeface="DengXian" panose="02010600030101010101" pitchFamily="2" charset="-122"/>
                <a:ea typeface="DengXian" panose="02010600030101010101" pitchFamily="2" charset="-122"/>
              </a:rPr>
              <a:t>j</a:t>
            </a:r>
            <a:r>
              <a:rPr lang="en-US"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内中出现的频数或权值。</a:t>
            </a:r>
            <a:endParaRPr lang="en-GB"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由于单词的种类很多，而每个文本中出现单词的种类通常较少，所以单词</a:t>
            </a:r>
            <a:r>
              <a:rPr lang="en-US" altLang="ja-JP"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文本矩阵是一个稀疏矩阵。</a:t>
            </a:r>
            <a:endParaRPr lang="en-GB" altLang="ja-JP" dirty="0">
              <a:latin typeface="DengXian" panose="02010600030101010101" pitchFamily="2" charset="-122"/>
              <a:ea typeface="DengXian" panose="02010600030101010101" pitchFamily="2" charset="-122"/>
            </a:endParaRPr>
          </a:p>
          <a:p>
            <a:endParaRPr lang="en-US"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77114" cy="1325563"/>
          </a:xfrm>
        </p:spPr>
        <p:txBody>
          <a:bodyPr/>
          <a:lstStyle/>
          <a:p>
            <a:r>
              <a:rPr lang="zh-CN" altLang="en-US" b="1" dirty="0">
                <a:latin typeface="DengXian" panose="02010600030101010101" pitchFamily="2" charset="-122"/>
                <a:ea typeface="DengXian" panose="02010600030101010101" pitchFamily="2" charset="-122"/>
              </a:rPr>
              <a:t>单词向量空间</a:t>
            </a:r>
          </a:p>
        </p:txBody>
      </p:sp>
      <p:pic>
        <p:nvPicPr>
          <p:cNvPr id="5" name="Picture 4"/>
          <p:cNvPicPr>
            <a:picLocks noChangeAspect="1"/>
          </p:cNvPicPr>
          <p:nvPr/>
        </p:nvPicPr>
        <p:blipFill>
          <a:blip r:embed="rId3"/>
          <a:stretch>
            <a:fillRect/>
          </a:stretch>
        </p:blipFill>
        <p:spPr>
          <a:xfrm>
            <a:off x="1032158" y="4626400"/>
            <a:ext cx="806802" cy="573254"/>
          </a:xfrm>
          <a:prstGeom prst="rect">
            <a:avLst/>
          </a:prstGeom>
        </p:spPr>
      </p:pic>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权值通常用单词频率</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逆文本频率（</a:t>
            </a:r>
            <a:r>
              <a:rPr lang="en-GB" altLang="ja-JP" dirty="0">
                <a:latin typeface="DengXian" panose="02010600030101010101" pitchFamily="2" charset="-122"/>
                <a:ea typeface="DengXian" panose="02010600030101010101" pitchFamily="2" charset="-122"/>
              </a:rPr>
              <a:t>term frequency-inverse document frequency, TF-IDF</a:t>
            </a:r>
            <a:r>
              <a:rPr lang="ja-JP" altLang="en-GB"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表示，其定义是 </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en-US" altLang="ja-JP" dirty="0" err="1">
                <a:latin typeface="DengXian" panose="02010600030101010101" pitchFamily="2" charset="-122"/>
                <a:ea typeface="DengXian" panose="02010600030101010101" pitchFamily="2" charset="-122"/>
              </a:rPr>
              <a:t>tf</a:t>
            </a:r>
            <a:r>
              <a:rPr lang="en-US" altLang="ja-JP" baseline="-25000" dirty="0" err="1">
                <a:latin typeface="DengXian" panose="02010600030101010101" pitchFamily="2" charset="-122"/>
                <a:ea typeface="DengXian" panose="02010600030101010101" pitchFamily="2" charset="-122"/>
              </a:rPr>
              <a:t>ij</a:t>
            </a:r>
            <a:r>
              <a:rPr lang="zh-CN" altLang="en-US"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单词</a:t>
            </a:r>
            <a:r>
              <a:rPr lang="zh-CN" altLang="en-US" dirty="0">
                <a:latin typeface="DengXian" panose="02010600030101010101" pitchFamily="2" charset="-122"/>
                <a:ea typeface="DengXian" panose="02010600030101010101" pitchFamily="2" charset="-122"/>
              </a:rPr>
              <a:t> </a:t>
            </a:r>
            <a:r>
              <a:rPr lang="en-US" altLang="ja-JP" dirty="0" err="1">
                <a:latin typeface="DengXian" panose="02010600030101010101" pitchFamily="2" charset="-122"/>
                <a:ea typeface="DengXian" panose="02010600030101010101" pitchFamily="2" charset="-122"/>
              </a:rPr>
              <a:t>w</a:t>
            </a:r>
            <a:r>
              <a:rPr lang="en-US" altLang="ja-JP"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出现在文本 </a:t>
            </a:r>
            <a:r>
              <a:rPr lang="en-GB" altLang="zh-CN" dirty="0" err="1">
                <a:latin typeface="DengXian" panose="02010600030101010101" pitchFamily="2" charset="-122"/>
                <a:ea typeface="DengXian" panose="02010600030101010101" pitchFamily="2" charset="-122"/>
              </a:rPr>
              <a:t>d</a:t>
            </a:r>
            <a:r>
              <a:rPr lang="en-GB"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中的频数</a:t>
            </a:r>
            <a:endParaRPr lang="en-US" altLang="zh-CN" dirty="0">
              <a:latin typeface="DengXian" panose="02010600030101010101" pitchFamily="2" charset="-122"/>
              <a:ea typeface="DengXian" panose="02010600030101010101" pitchFamily="2" charset="-122"/>
            </a:endParaRPr>
          </a:p>
          <a:p>
            <a:r>
              <a:rPr lang="en-US" altLang="zh-CN" dirty="0">
                <a:latin typeface="DengXian" panose="02010600030101010101" pitchFamily="2" charset="-122"/>
                <a:ea typeface="DengXian" panose="02010600030101010101" pitchFamily="2" charset="-122"/>
              </a:rPr>
              <a:t>     </a:t>
            </a:r>
            <a:r>
              <a:rPr lang="zh-CN" altLang="en-US" dirty="0">
                <a:latin typeface="DengXian" panose="02010600030101010101" pitchFamily="2" charset="-122"/>
                <a:ea typeface="DengXian" panose="02010600030101010101" pitchFamily="2" charset="-122"/>
              </a:rPr>
              <a:t>：是文本 </a:t>
            </a:r>
            <a:r>
              <a:rPr lang="en-GB" altLang="zh-CN" dirty="0" err="1">
                <a:latin typeface="DengXian" panose="02010600030101010101" pitchFamily="2" charset="-122"/>
                <a:ea typeface="DengXian" panose="02010600030101010101" pitchFamily="2" charset="-122"/>
              </a:rPr>
              <a:t>d</a:t>
            </a:r>
            <a:r>
              <a:rPr lang="en-GB"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中出现的所有单词的频数之和</a:t>
            </a:r>
            <a:endParaRPr lang="en-GB" altLang="zh-CN" dirty="0">
              <a:latin typeface="DengXian" panose="02010600030101010101" pitchFamily="2" charset="-122"/>
              <a:ea typeface="DengXian" panose="02010600030101010101" pitchFamily="2" charset="-122"/>
            </a:endParaRPr>
          </a:p>
          <a:p>
            <a:r>
              <a:rPr lang="en-GB" altLang="zh-CN" dirty="0" err="1">
                <a:latin typeface="DengXian" panose="02010600030101010101" pitchFamily="2" charset="-122"/>
                <a:ea typeface="DengXian" panose="02010600030101010101" pitchFamily="2" charset="-122"/>
              </a:rPr>
              <a:t>df</a:t>
            </a:r>
            <a:r>
              <a:rPr lang="en-GB" altLang="zh-CN"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：含有单词 </a:t>
            </a:r>
            <a:r>
              <a:rPr lang="en-US" altLang="ja-JP" dirty="0" err="1">
                <a:latin typeface="DengXian" panose="02010600030101010101" pitchFamily="2" charset="-122"/>
                <a:ea typeface="DengXian" panose="02010600030101010101" pitchFamily="2" charset="-122"/>
              </a:rPr>
              <a:t>w</a:t>
            </a:r>
            <a:r>
              <a:rPr lang="en-US" altLang="ja-JP"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的文本数</a:t>
            </a:r>
            <a:endParaRPr lang="en-GB" altLang="zh-CN" dirty="0">
              <a:latin typeface="DengXian" panose="02010600030101010101" pitchFamily="2" charset="-122"/>
              <a:ea typeface="DengXian" panose="02010600030101010101" pitchFamily="2" charset="-122"/>
            </a:endParaRPr>
          </a:p>
          <a:p>
            <a:r>
              <a:rPr lang="en-GB" altLang="zh-CN" dirty="0">
                <a:latin typeface="DengXian" panose="02010600030101010101" pitchFamily="2" charset="-122"/>
                <a:ea typeface="DengXian" panose="02010600030101010101" pitchFamily="2" charset="-122"/>
              </a:rPr>
              <a:t>df</a:t>
            </a:r>
            <a:r>
              <a:rPr lang="zh-CN" altLang="en-US" dirty="0">
                <a:latin typeface="DengXian" panose="02010600030101010101" pitchFamily="2" charset="-122"/>
                <a:ea typeface="DengXian" panose="02010600030101010101" pitchFamily="2" charset="-122"/>
              </a:rPr>
              <a:t>： 是文本集合</a:t>
            </a:r>
            <a:r>
              <a:rPr lang="en-GB" altLang="zh-CN" dirty="0">
                <a:latin typeface="DengXian" panose="02010600030101010101" pitchFamily="2" charset="-122"/>
                <a:ea typeface="DengXian" panose="02010600030101010101" pitchFamily="2" charset="-122"/>
              </a:rPr>
              <a:t>D</a:t>
            </a:r>
            <a:r>
              <a:rPr lang="zh-CN" altLang="en-US" dirty="0">
                <a:latin typeface="DengXian" panose="02010600030101010101" pitchFamily="2" charset="-122"/>
                <a:ea typeface="DengXian" panose="02010600030101010101" pitchFamily="2" charset="-122"/>
              </a:rPr>
              <a:t>的全部文本数</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4"/>
          <a:stretch>
            <a:fillRect/>
          </a:stretch>
        </p:blipFill>
        <p:spPr>
          <a:xfrm>
            <a:off x="2509997" y="3062329"/>
            <a:ext cx="7609771" cy="11721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70977" cy="1325563"/>
          </a:xfrm>
        </p:spPr>
        <p:txBody>
          <a:bodyPr/>
          <a:lstStyle/>
          <a:p>
            <a:r>
              <a:rPr lang="zh-CN" altLang="en-US" b="1" dirty="0">
                <a:latin typeface="DengXian" panose="02010600030101010101" pitchFamily="2" charset="-122"/>
                <a:ea typeface="DengXian" panose="02010600030101010101" pitchFamily="2" charset="-122"/>
              </a:rPr>
              <a:t>单词向量空间</a:t>
            </a: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直观上，一个单词在一个文本中出现的频数越高，这个单词在这个文本中的重要度就越高</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一个单词在整个文本集合中出现的文本数越少，这个单词就越能表示其所在文本的特点，重要度就越高</a:t>
            </a:r>
            <a:endParaRPr lang="en-GB" altLang="ja-JP" dirty="0">
              <a:latin typeface="DengXian" panose="02010600030101010101" pitchFamily="2" charset="-122"/>
              <a:ea typeface="DengXian" panose="02010600030101010101" pitchFamily="2" charset="-122"/>
            </a:endParaRPr>
          </a:p>
          <a:p>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一个单词在一个文本的</a:t>
            </a:r>
            <a:r>
              <a:rPr lang="en-GB" altLang="ja-JP" dirty="0">
                <a:latin typeface="DengXian" panose="02010600030101010101" pitchFamily="2" charset="-122"/>
                <a:ea typeface="DengXian" panose="02010600030101010101" pitchFamily="2" charset="-122"/>
              </a:rPr>
              <a:t>TF-IDF</a:t>
            </a:r>
            <a:r>
              <a:rPr lang="ja-JP" altLang="en-US" dirty="0">
                <a:latin typeface="DengXian" panose="02010600030101010101" pitchFamily="2" charset="-122"/>
                <a:ea typeface="DengXian" panose="02010600030101010101" pitchFamily="2" charset="-122"/>
              </a:rPr>
              <a:t>是两种重要度的积，表示综合重要度</a:t>
            </a:r>
            <a:endParaRPr lang="en-GB" altLang="ja-JP" dirty="0">
              <a:latin typeface="DengXian" panose="02010600030101010101" pitchFamily="2" charset="-122"/>
              <a:ea typeface="DengXian"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1073150"/>
            <a:ext cx="3577114" cy="1325563"/>
          </a:xfrm>
        </p:spPr>
        <p:txBody>
          <a:bodyPr/>
          <a:lstStyle/>
          <a:p>
            <a:r>
              <a:rPr lang="zh-CN" altLang="en-US" b="1" dirty="0">
                <a:latin typeface="DengXian" panose="02010600030101010101" pitchFamily="2" charset="-122"/>
                <a:ea typeface="DengXian" panose="02010600030101010101" pitchFamily="2" charset="-122"/>
              </a:rPr>
              <a:t>单词向量空间</a:t>
            </a:r>
          </a:p>
        </p:txBody>
      </p:sp>
      <p:sp>
        <p:nvSpPr>
          <p:cNvPr id="3" name="内容占位符 2"/>
          <p:cNvSpPr>
            <a:spLocks noGrp="1"/>
          </p:cNvSpPr>
          <p:nvPr>
            <p:ph idx="1"/>
          </p:nvPr>
        </p:nvSpPr>
        <p:spPr/>
        <p:txBody>
          <a:bodyPr>
            <a:normAutofit/>
          </a:bodyPr>
          <a:lstStyle/>
          <a:p>
            <a:r>
              <a:rPr lang="ja-JP" altLang="en-US" dirty="0">
                <a:latin typeface="DengXian" panose="02010600030101010101" pitchFamily="2" charset="-122"/>
                <a:ea typeface="DengXian" panose="02010600030101010101" pitchFamily="2" charset="-122"/>
              </a:rPr>
              <a:t>单词向量空间模型直接使用单词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文本矩阵的信息。单词</a:t>
            </a:r>
            <a:r>
              <a:rPr lang="en-US" altLang="zh-CN" dirty="0">
                <a:latin typeface="DengXian" panose="02010600030101010101" pitchFamily="2" charset="-122"/>
                <a:ea typeface="DengXian" panose="02010600030101010101" pitchFamily="2" charset="-122"/>
              </a:rPr>
              <a:t>-</a:t>
            </a:r>
            <a:r>
              <a:rPr lang="ja-JP" altLang="en-US" dirty="0">
                <a:latin typeface="DengXian" panose="02010600030101010101" pitchFamily="2" charset="-122"/>
                <a:ea typeface="DengXian" panose="02010600030101010101" pitchFamily="2" charset="-122"/>
              </a:rPr>
              <a:t>文本矩阵的第</a:t>
            </a:r>
            <a:r>
              <a:rPr lang="en-US" altLang="ja-JP" dirty="0">
                <a:latin typeface="DengXian" panose="02010600030101010101" pitchFamily="2" charset="-122"/>
                <a:ea typeface="DengXian" panose="02010600030101010101" pitchFamily="2" charset="-122"/>
              </a:rPr>
              <a:t>j</a:t>
            </a:r>
            <a:r>
              <a:rPr lang="ja-JP" altLang="en-US" dirty="0">
                <a:latin typeface="DengXian" panose="02010600030101010101" pitchFamily="2" charset="-122"/>
                <a:ea typeface="DengXian" panose="02010600030101010101" pitchFamily="2" charset="-122"/>
              </a:rPr>
              <a:t>列向量</a:t>
            </a:r>
            <a:r>
              <a:rPr lang="zh-CN" altLang="en-US" dirty="0">
                <a:latin typeface="DengXian" panose="02010600030101010101" pitchFamily="2" charset="-122"/>
                <a:ea typeface="DengXian" panose="02010600030101010101" pitchFamily="2" charset="-122"/>
              </a:rPr>
              <a:t> </a:t>
            </a:r>
            <a:r>
              <a:rPr lang="en-US" altLang="ja-JP" dirty="0" err="1">
                <a:latin typeface="DengXian" panose="02010600030101010101" pitchFamily="2" charset="-122"/>
                <a:ea typeface="DengXian" panose="02010600030101010101" pitchFamily="2" charset="-122"/>
              </a:rPr>
              <a:t>x</a:t>
            </a:r>
            <a:r>
              <a:rPr lang="en-US" altLang="ja-JP"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表示文本</a:t>
            </a:r>
            <a:r>
              <a:rPr lang="zh-CN" altLang="en-US" dirty="0">
                <a:latin typeface="DengXian" panose="02010600030101010101" pitchFamily="2" charset="-122"/>
                <a:ea typeface="DengXian" panose="02010600030101010101" pitchFamily="2" charset="-122"/>
              </a:rPr>
              <a:t> </a:t>
            </a:r>
            <a:r>
              <a:rPr lang="en-US" altLang="zh-CN" dirty="0" err="1">
                <a:latin typeface="DengXian" panose="02010600030101010101" pitchFamily="2" charset="-122"/>
                <a:ea typeface="DengXian" panose="02010600030101010101" pitchFamily="2" charset="-122"/>
              </a:rPr>
              <a:t>d</a:t>
            </a:r>
            <a:r>
              <a:rPr lang="en-US" altLang="zh-CN" baseline="-25000" dirty="0" err="1">
                <a:latin typeface="DengXian" panose="02010600030101010101" pitchFamily="2" charset="-122"/>
                <a:ea typeface="DengXian" panose="02010600030101010101" pitchFamily="2" charset="-122"/>
              </a:rPr>
              <a:t>j</a:t>
            </a:r>
            <a:endParaRPr lang="en-US" altLang="zh-CN" baseline="-25000" dirty="0">
              <a:latin typeface="DengXian" panose="02010600030101010101" pitchFamily="2" charset="-122"/>
              <a:ea typeface="DengXian" panose="02010600030101010101" pitchFamily="2" charset="-122"/>
            </a:endParaRPr>
          </a:p>
          <a:p>
            <a:endParaRPr lang="en-US" altLang="ja-JP" baseline="-25000" dirty="0">
              <a:latin typeface="DengXian" panose="02010600030101010101" pitchFamily="2" charset="-122"/>
              <a:ea typeface="DengXian" panose="02010600030101010101" pitchFamily="2" charset="-122"/>
            </a:endParaRPr>
          </a:p>
          <a:p>
            <a:endParaRPr lang="en-US" altLang="ja-JP" baseline="-25000" dirty="0">
              <a:latin typeface="DengXian" panose="02010600030101010101" pitchFamily="2" charset="-122"/>
              <a:ea typeface="DengXian" panose="02010600030101010101" pitchFamily="2" charset="-122"/>
            </a:endParaRPr>
          </a:p>
          <a:p>
            <a:endParaRPr lang="en-US" altLang="ja-JP" baseline="-25000" dirty="0">
              <a:latin typeface="DengXian" panose="02010600030101010101" pitchFamily="2" charset="-122"/>
              <a:ea typeface="DengXian" panose="02010600030101010101" pitchFamily="2" charset="-122"/>
            </a:endParaRPr>
          </a:p>
          <a:p>
            <a:pPr marL="0" indent="0">
              <a:buNone/>
            </a:pPr>
            <a:endParaRPr lang="en-US" altLang="ja-JP" baseline="-25000" dirty="0">
              <a:latin typeface="DengXian" panose="02010600030101010101" pitchFamily="2" charset="-122"/>
              <a:ea typeface="DengXian" panose="02010600030101010101" pitchFamily="2" charset="-122"/>
            </a:endParaRPr>
          </a:p>
          <a:p>
            <a:pPr marL="0" indent="0">
              <a:buNone/>
            </a:pPr>
            <a:endParaRPr lang="en-US" altLang="ja-JP" baseline="-25000" dirty="0">
              <a:latin typeface="DengXian" panose="02010600030101010101" pitchFamily="2" charset="-122"/>
              <a:ea typeface="DengXian" panose="02010600030101010101" pitchFamily="2" charset="-122"/>
            </a:endParaRPr>
          </a:p>
          <a:p>
            <a:r>
              <a:rPr lang="en-US" altLang="ja-JP" dirty="0" err="1">
                <a:latin typeface="DengXian" panose="02010600030101010101" pitchFamily="2" charset="-122"/>
                <a:ea typeface="DengXian" panose="02010600030101010101" pitchFamily="2" charset="-122"/>
              </a:rPr>
              <a:t>x</a:t>
            </a:r>
            <a:r>
              <a:rPr lang="en-US" altLang="ja-JP" baseline="-25000" dirty="0" err="1">
                <a:latin typeface="DengXian" panose="02010600030101010101" pitchFamily="2" charset="-122"/>
                <a:ea typeface="DengXian" panose="02010600030101010101" pitchFamily="2" charset="-122"/>
              </a:rPr>
              <a:t>ij</a:t>
            </a:r>
            <a:r>
              <a:rPr lang="en-US" altLang="ja-JP"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单词</a:t>
            </a:r>
            <a:r>
              <a:rPr lang="zh-CN" altLang="en-US" dirty="0">
                <a:latin typeface="DengXian" panose="02010600030101010101" pitchFamily="2" charset="-122"/>
                <a:ea typeface="DengXian" panose="02010600030101010101" pitchFamily="2" charset="-122"/>
              </a:rPr>
              <a:t> </a:t>
            </a:r>
            <a:r>
              <a:rPr lang="en-US" altLang="ja-JP" dirty="0" err="1">
                <a:latin typeface="DengXian" panose="02010600030101010101" pitchFamily="2" charset="-122"/>
                <a:ea typeface="DengXian" panose="02010600030101010101" pitchFamily="2" charset="-122"/>
              </a:rPr>
              <a:t>w</a:t>
            </a:r>
            <a:r>
              <a:rPr lang="en-US" altLang="ja-JP" baseline="-25000" dirty="0" err="1">
                <a:latin typeface="DengXian" panose="02010600030101010101" pitchFamily="2" charset="-122"/>
                <a:ea typeface="DengXian" panose="02010600030101010101" pitchFamily="2" charset="-122"/>
              </a:rPr>
              <a:t>i</a:t>
            </a:r>
            <a:r>
              <a:rPr lang="zh-CN" altLang="en-US" dirty="0">
                <a:latin typeface="DengXian" panose="02010600030101010101" pitchFamily="2" charset="-122"/>
                <a:ea typeface="DengXian" panose="02010600030101010101" pitchFamily="2" charset="-122"/>
              </a:rPr>
              <a:t> 在文本 </a:t>
            </a:r>
            <a:r>
              <a:rPr lang="en-GB" altLang="zh-CN" dirty="0" err="1">
                <a:latin typeface="DengXian" panose="02010600030101010101" pitchFamily="2" charset="-122"/>
                <a:ea typeface="DengXian" panose="02010600030101010101" pitchFamily="2" charset="-122"/>
              </a:rPr>
              <a:t>d</a:t>
            </a:r>
            <a:r>
              <a:rPr lang="en-GB" altLang="zh-CN" baseline="-25000" dirty="0" err="1">
                <a:latin typeface="DengXian" panose="02010600030101010101" pitchFamily="2" charset="-122"/>
                <a:ea typeface="DengXian" panose="02010600030101010101" pitchFamily="2" charset="-122"/>
              </a:rPr>
              <a:t>j</a:t>
            </a:r>
            <a:r>
              <a:rPr lang="zh-CN" altLang="en-US" dirty="0">
                <a:latin typeface="DengXian" panose="02010600030101010101" pitchFamily="2" charset="-122"/>
                <a:ea typeface="DengXian" panose="02010600030101010101" pitchFamily="2" charset="-122"/>
              </a:rPr>
              <a:t> </a:t>
            </a:r>
            <a:r>
              <a:rPr lang="ja-JP" altLang="en-US" dirty="0">
                <a:latin typeface="DengXian" panose="02010600030101010101" pitchFamily="2" charset="-122"/>
                <a:ea typeface="DengXian" panose="02010600030101010101" pitchFamily="2" charset="-122"/>
              </a:rPr>
              <a:t>的权值</a:t>
            </a:r>
            <a:endParaRPr lang="en-GB" altLang="ja-JP" dirty="0">
              <a:latin typeface="DengXian" panose="02010600030101010101" pitchFamily="2" charset="-122"/>
              <a:ea typeface="DengXian" panose="02010600030101010101" pitchFamily="2" charset="-122"/>
            </a:endParaRPr>
          </a:p>
          <a:p>
            <a:r>
              <a:rPr lang="ja-JP" altLang="en-US" dirty="0">
                <a:latin typeface="DengXian" panose="02010600030101010101" pitchFamily="2" charset="-122"/>
                <a:ea typeface="DengXian" panose="02010600030101010101" pitchFamily="2" charset="-122"/>
              </a:rPr>
              <a:t>权值越大，该单词在该文本中的重要度就越高</a:t>
            </a:r>
            <a:endParaRPr lang="en-GB" altLang="ja-JP"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3"/>
          <a:stretch>
            <a:fillRect/>
          </a:stretch>
        </p:blipFill>
        <p:spPr>
          <a:xfrm>
            <a:off x="3781373" y="3142100"/>
            <a:ext cx="4055465" cy="1890168"/>
          </a:xfrm>
          <a:prstGeom prst="rect">
            <a:avLst/>
          </a:prstGeom>
        </p:spPr>
      </p:pic>
      <p:pic>
        <p:nvPicPr>
          <p:cNvPr id="6" name="Picture 5"/>
          <p:cNvPicPr>
            <a:picLocks noChangeAspect="1"/>
          </p:cNvPicPr>
          <p:nvPr/>
        </p:nvPicPr>
        <p:blipFill rotWithShape="1">
          <a:blip r:embed="rId4"/>
          <a:srcRect t="-1" r="5870" b="1078"/>
          <a:stretch>
            <a:fillRect/>
          </a:stretch>
        </p:blipFill>
        <p:spPr>
          <a:xfrm>
            <a:off x="4259017" y="6183239"/>
            <a:ext cx="3375302" cy="4517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会议-wangyi">
  <a:themeElements>
    <a:clrScheme name="">
      <a:dk1>
        <a:srgbClr val="003366"/>
      </a:dk1>
      <a:lt1>
        <a:srgbClr val="FFFFFF"/>
      </a:lt1>
      <a:dk2>
        <a:srgbClr val="B4D7C8"/>
      </a:dk2>
      <a:lt2>
        <a:srgbClr val="003366"/>
      </a:lt2>
      <a:accent1>
        <a:srgbClr val="ACDCF0"/>
      </a:accent1>
      <a:accent2>
        <a:srgbClr val="FFD56B"/>
      </a:accent2>
      <a:accent3>
        <a:srgbClr val="FFFFFF"/>
      </a:accent3>
      <a:accent4>
        <a:srgbClr val="002A56"/>
      </a:accent4>
      <a:accent5>
        <a:srgbClr val="D2EBF6"/>
      </a:accent5>
      <a:accent6>
        <a:srgbClr val="E7C160"/>
      </a:accent6>
      <a:hlink>
        <a:srgbClr val="A6CE12"/>
      </a:hlink>
      <a:folHlink>
        <a:srgbClr val="DEAAB4"/>
      </a:folHlink>
    </a:clrScheme>
    <a:fontScheme name="会议-wangy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75000"/>
          </a:lnSpc>
          <a:spcBef>
            <a:spcPct val="0"/>
          </a:spcBef>
          <a:spcAft>
            <a:spcPct val="0"/>
          </a:spcAft>
          <a:buClrTx/>
          <a:buSzTx/>
          <a:buFontTx/>
          <a:buNone/>
          <a:tabLst/>
          <a:defRPr kumimoji="0" lang="zh-CN" altLang="en-US" sz="36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75000"/>
          </a:lnSpc>
          <a:spcBef>
            <a:spcPct val="0"/>
          </a:spcBef>
          <a:spcAft>
            <a:spcPct val="0"/>
          </a:spcAft>
          <a:buClrTx/>
          <a:buSzTx/>
          <a:buFontTx/>
          <a:buNone/>
          <a:tabLst/>
          <a:defRPr kumimoji="0" lang="zh-CN" altLang="en-US" sz="36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会议-wangyi 1">
        <a:dk1>
          <a:srgbClr val="003366"/>
        </a:dk1>
        <a:lt1>
          <a:srgbClr val="FFFFFF"/>
        </a:lt1>
        <a:dk2>
          <a:srgbClr val="003366"/>
        </a:dk2>
        <a:lt2>
          <a:srgbClr val="B4D7C8"/>
        </a:lt2>
        <a:accent1>
          <a:srgbClr val="ACDCF0"/>
        </a:accent1>
        <a:accent2>
          <a:srgbClr val="FFD56B"/>
        </a:accent2>
        <a:accent3>
          <a:srgbClr val="AAADB8"/>
        </a:accent3>
        <a:accent4>
          <a:srgbClr val="DADADA"/>
        </a:accent4>
        <a:accent5>
          <a:srgbClr val="D2EBF6"/>
        </a:accent5>
        <a:accent6>
          <a:srgbClr val="E7C160"/>
        </a:accent6>
        <a:hlink>
          <a:srgbClr val="A6CE12"/>
        </a:hlink>
        <a:folHlink>
          <a:srgbClr val="DEAAB4"/>
        </a:folHlink>
      </a:clrScheme>
      <a:clrMap bg1="dk2" tx1="lt1" bg2="dk1" tx2="lt2" accent1="accent1" accent2="accent2" accent3="accent3" accent4="accent4" accent5="accent5" accent6="accent6" hlink="hlink" folHlink="folHlink"/>
    </a:extraClrScheme>
    <a:extraClrScheme>
      <a:clrScheme name="会议-wangyi 2">
        <a:dk1>
          <a:srgbClr val="003366"/>
        </a:dk1>
        <a:lt1>
          <a:srgbClr val="003366"/>
        </a:lt1>
        <a:dk2>
          <a:srgbClr val="B4D7C8"/>
        </a:dk2>
        <a:lt2>
          <a:srgbClr val="003366"/>
        </a:lt2>
        <a:accent1>
          <a:srgbClr val="ACDCF0"/>
        </a:accent1>
        <a:accent2>
          <a:srgbClr val="FFD56B"/>
        </a:accent2>
        <a:accent3>
          <a:srgbClr val="AAADB8"/>
        </a:accent3>
        <a:accent4>
          <a:srgbClr val="002A56"/>
        </a:accent4>
        <a:accent5>
          <a:srgbClr val="D2EBF6"/>
        </a:accent5>
        <a:accent6>
          <a:srgbClr val="E7C160"/>
        </a:accent6>
        <a:hlink>
          <a:srgbClr val="A6CE12"/>
        </a:hlink>
        <a:folHlink>
          <a:srgbClr val="DEAAB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2285</Words>
  <Application>Microsoft Office PowerPoint</Application>
  <PresentationFormat>宽屏</PresentationFormat>
  <Paragraphs>328</Paragraphs>
  <Slides>49</Slides>
  <Notes>49</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49</vt:i4>
      </vt:variant>
    </vt:vector>
  </HeadingPairs>
  <TitlesOfParts>
    <vt:vector size="59" baseType="lpstr">
      <vt:lpstr>DengXian</vt:lpstr>
      <vt:lpstr>DengXian</vt:lpstr>
      <vt:lpstr>等线 Light</vt:lpstr>
      <vt:lpstr>Arial</vt:lpstr>
      <vt:lpstr>Calibri</vt:lpstr>
      <vt:lpstr>Calibri Light</vt:lpstr>
      <vt:lpstr>Wingdings</vt:lpstr>
      <vt:lpstr>Office Theme</vt:lpstr>
      <vt:lpstr>自定义设计方案</vt:lpstr>
      <vt:lpstr>会议-wangyi</vt:lpstr>
      <vt:lpstr>PowerPoint 演示文稿</vt:lpstr>
      <vt:lpstr>潜在语义分析</vt:lpstr>
      <vt:lpstr>潜在语义分析</vt:lpstr>
      <vt:lpstr>单词向量空间</vt:lpstr>
      <vt:lpstr>单词向量空间</vt:lpstr>
      <vt:lpstr>单词向量空间</vt:lpstr>
      <vt:lpstr>单词向量空间</vt:lpstr>
      <vt:lpstr>单词向量空间</vt:lpstr>
      <vt:lpstr>单词向量空间</vt:lpstr>
      <vt:lpstr>单词向量空间</vt:lpstr>
      <vt:lpstr>单词向量空间</vt:lpstr>
      <vt:lpstr>例</vt:lpstr>
      <vt:lpstr>例</vt:lpstr>
      <vt:lpstr>话题向量空间</vt:lpstr>
      <vt:lpstr>话题向量空间</vt:lpstr>
      <vt:lpstr>话题向量空间</vt:lpstr>
      <vt:lpstr>话题向量空间</vt:lpstr>
      <vt:lpstr>话题向量空间</vt:lpstr>
      <vt:lpstr>文本在话题向量空间的表示</vt:lpstr>
      <vt:lpstr>文本在话题向量空间的表示</vt:lpstr>
      <vt:lpstr>从单词向量空间到话题向量空间的线性变换</vt:lpstr>
      <vt:lpstr>从单词向量空间到话题向量空间的线性变换</vt:lpstr>
      <vt:lpstr>从单词向量空间到话题向量空间的线性变换</vt:lpstr>
      <vt:lpstr>从单词向量空间到话题向量空间的线性变换</vt:lpstr>
      <vt:lpstr>潜在语义分析算法</vt:lpstr>
      <vt:lpstr>矩阵奇异值分解算法</vt:lpstr>
      <vt:lpstr>矩阵奇异值分解算法</vt:lpstr>
      <vt:lpstr>矩阵奇异值分解算法</vt:lpstr>
      <vt:lpstr>矩阵奇异值分解算法</vt:lpstr>
      <vt:lpstr>矩阵奇异值分解算法</vt:lpstr>
      <vt:lpstr>矩阵奇异值分解算法</vt:lpstr>
      <vt:lpstr>例</vt:lpstr>
      <vt:lpstr>例</vt:lpstr>
      <vt:lpstr>例</vt:lpstr>
      <vt:lpstr>例</vt:lpstr>
      <vt:lpstr>例</vt:lpstr>
      <vt:lpstr>非负矩阵分解算法 </vt:lpstr>
      <vt:lpstr>非负矩阵分解</vt:lpstr>
      <vt:lpstr>非负矩阵分解</vt:lpstr>
      <vt:lpstr>非负矩阵分解</vt:lpstr>
      <vt:lpstr>潜在语义分析模型 </vt:lpstr>
      <vt:lpstr>非负矩阵分解的形式化</vt:lpstr>
      <vt:lpstr>非负矩阵分解的形式化</vt:lpstr>
      <vt:lpstr>非负矩阵分解的形式化</vt:lpstr>
      <vt:lpstr>算法</vt:lpstr>
      <vt:lpstr>算法</vt:lpstr>
      <vt:lpstr>算法</vt:lpstr>
      <vt:lpstr>算法</vt:lpstr>
      <vt:lpstr>非负矩阵分解的迭代算法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郭 星刚</cp:lastModifiedBy>
  <cp:revision>118</cp:revision>
  <dcterms:created xsi:type="dcterms:W3CDTF">2019-09-01T09:31:00Z</dcterms:created>
  <dcterms:modified xsi:type="dcterms:W3CDTF">2019-11-14T04:43:25Z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